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16" r:id="rId1"/>
  </p:sldMasterIdLst>
  <p:notesMasterIdLst>
    <p:notesMasterId r:id="rId10"/>
  </p:notesMasterIdLst>
  <p:sldIdLst>
    <p:sldId id="258" r:id="rId2"/>
    <p:sldId id="256" r:id="rId3"/>
    <p:sldId id="262" r:id="rId4"/>
    <p:sldId id="257" r:id="rId5"/>
    <p:sldId id="259" r:id="rId6"/>
    <p:sldId id="260" r:id="rId7"/>
    <p:sldId id="261" r:id="rId8"/>
    <p:sldId id="263" r:id="rId9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ile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91" autoAdjust="0"/>
    <p:restoredTop sz="94662" autoAdjust="0"/>
  </p:normalViewPr>
  <p:slideViewPr>
    <p:cSldViewPr>
      <p:cViewPr varScale="1">
        <p:scale>
          <a:sx n="70" d="100"/>
          <a:sy n="70" d="100"/>
        </p:scale>
        <p:origin x="-132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FD56F5-C3CB-4A19-BAC2-C568D5FFCB3F}" type="datetimeFigureOut">
              <a:rPr lang="it-IT" smtClean="0"/>
              <a:t>12/11/2020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BD5677-ED76-4D36-BA9B-360D1550A91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219894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BD5677-ED76-4D36-BA9B-360D1550A918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802237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425FE-709E-40CA-817B-46E27C18B596}" type="datetimeFigureOut">
              <a:rPr lang="it-IT" smtClean="0"/>
              <a:t>12/11/2020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E713E-6229-41C9-A35A-5AE281FA78E2}" type="slidenum">
              <a:rPr lang="it-IT" smtClean="0"/>
              <a:t>‹N›</a:t>
            </a:fld>
            <a:endParaRPr lang="it-IT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425FE-709E-40CA-817B-46E27C18B596}" type="datetimeFigureOut">
              <a:rPr lang="it-IT" smtClean="0"/>
              <a:t>12/11/2020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E713E-6229-41C9-A35A-5AE281FA78E2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425FE-709E-40CA-817B-46E27C18B596}" type="datetimeFigureOut">
              <a:rPr lang="it-IT" smtClean="0"/>
              <a:t>12/11/2020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E713E-6229-41C9-A35A-5AE281FA78E2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425FE-709E-40CA-817B-46E27C18B596}" type="datetimeFigureOut">
              <a:rPr lang="it-IT" smtClean="0"/>
              <a:t>12/11/2020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E713E-6229-41C9-A35A-5AE281FA78E2}" type="slidenum">
              <a:rPr lang="it-IT" smtClean="0"/>
              <a:t>‹N›</a:t>
            </a:fld>
            <a:endParaRPr lang="it-IT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425FE-709E-40CA-817B-46E27C18B596}" type="datetimeFigureOut">
              <a:rPr lang="it-IT" smtClean="0"/>
              <a:t>12/11/2020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E713E-6229-41C9-A35A-5AE281FA78E2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425FE-709E-40CA-817B-46E27C18B596}" type="datetimeFigureOut">
              <a:rPr lang="it-IT" smtClean="0"/>
              <a:t>12/11/2020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E713E-6229-41C9-A35A-5AE281FA78E2}" type="slidenum">
              <a:rPr lang="it-IT" smtClean="0"/>
              <a:t>‹N›</a:t>
            </a:fld>
            <a:endParaRPr lang="it-IT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425FE-709E-40CA-817B-46E27C18B596}" type="datetimeFigureOut">
              <a:rPr lang="it-IT" smtClean="0"/>
              <a:t>12/11/2020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E713E-6229-41C9-A35A-5AE281FA78E2}" type="slidenum">
              <a:rPr lang="it-IT" smtClean="0"/>
              <a:t>‹N›</a:t>
            </a:fld>
            <a:endParaRPr lang="it-IT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425FE-709E-40CA-817B-46E27C18B596}" type="datetimeFigureOut">
              <a:rPr lang="it-IT" smtClean="0"/>
              <a:t>12/11/2020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E713E-6229-41C9-A35A-5AE281FA78E2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425FE-709E-40CA-817B-46E27C18B596}" type="datetimeFigureOut">
              <a:rPr lang="it-IT" smtClean="0"/>
              <a:t>12/11/2020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E713E-6229-41C9-A35A-5AE281FA78E2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425FE-709E-40CA-817B-46E27C18B596}" type="datetimeFigureOut">
              <a:rPr lang="it-IT" smtClean="0"/>
              <a:t>12/11/2020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E713E-6229-41C9-A35A-5AE281FA78E2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425FE-709E-40CA-817B-46E27C18B596}" type="datetimeFigureOut">
              <a:rPr lang="it-IT" smtClean="0"/>
              <a:t>12/11/2020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E713E-6229-41C9-A35A-5AE281FA78E2}" type="slidenum">
              <a:rPr lang="it-IT" smtClean="0"/>
              <a:t>‹N›</a:t>
            </a:fld>
            <a:endParaRPr lang="it-IT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40425FE-709E-40CA-817B-46E27C18B596}" type="datetimeFigureOut">
              <a:rPr lang="it-IT" smtClean="0"/>
              <a:t>12/11/2020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04E713E-6229-41C9-A35A-5AE281FA78E2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17" r:id="rId1"/>
    <p:sldLayoutId id="2147484118" r:id="rId2"/>
    <p:sldLayoutId id="2147484119" r:id="rId3"/>
    <p:sldLayoutId id="2147484120" r:id="rId4"/>
    <p:sldLayoutId id="2147484121" r:id="rId5"/>
    <p:sldLayoutId id="2147484122" r:id="rId6"/>
    <p:sldLayoutId id="2147484123" r:id="rId7"/>
    <p:sldLayoutId id="2147484124" r:id="rId8"/>
    <p:sldLayoutId id="2147484125" r:id="rId9"/>
    <p:sldLayoutId id="2147484126" r:id="rId10"/>
    <p:sldLayoutId id="2147484127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1045443"/>
            <a:ext cx="6518275" cy="155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8399" y="332656"/>
            <a:ext cx="712787" cy="712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CasellaDiTesto 6"/>
          <p:cNvSpPr txBox="1"/>
          <p:nvPr/>
        </p:nvSpPr>
        <p:spPr>
          <a:xfrm>
            <a:off x="323528" y="2602780"/>
            <a:ext cx="4767658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Perché iscriversi? </a:t>
            </a:r>
            <a:endParaRPr lang="it-IT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it-IT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Puoi diventare: </a:t>
            </a:r>
          </a:p>
          <a:p>
            <a:r>
              <a:rPr lang="it-IT" sz="1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it-IT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tecnico dei servizi per l’enogastronomia e l’ospitalità alberghiera</a:t>
            </a:r>
            <a:r>
              <a:rPr lang="it-IT" sz="1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  <a:endParaRPr lang="it-IT" sz="12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it-IT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it-IT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Sarai in </a:t>
            </a:r>
            <a:r>
              <a:rPr lang="it-IT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grado  </a:t>
            </a:r>
            <a:r>
              <a:rPr lang="it-IT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di: </a:t>
            </a:r>
            <a:endParaRPr lang="it-IT" sz="1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it-IT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>
              <a:buFontTx/>
              <a:buChar char="-"/>
            </a:pPr>
            <a:r>
              <a:rPr lang="it-IT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applicare </a:t>
            </a:r>
            <a:r>
              <a:rPr lang="it-IT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 tecniche per la produzione (settore cucina e pasticceria), il </a:t>
            </a:r>
            <a:r>
              <a:rPr lang="it-IT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servizio </a:t>
            </a:r>
            <a:r>
              <a:rPr lang="it-IT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(sala) e la commercializzazione di prodotti enogastronomici; </a:t>
            </a:r>
            <a:endParaRPr lang="it-IT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>
              <a:buFontTx/>
              <a:buChar char="-"/>
            </a:pPr>
            <a:r>
              <a:rPr lang="it-IT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esercitare </a:t>
            </a:r>
            <a:r>
              <a:rPr lang="it-IT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 tecniche per i servizi di accoglienza e ospitalità alberghiera</a:t>
            </a:r>
            <a:r>
              <a:rPr lang="it-IT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it-IT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>
              <a:buFontTx/>
              <a:buChar char="-"/>
            </a:pPr>
            <a:r>
              <a:rPr lang="it-IT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applicare </a:t>
            </a:r>
            <a:r>
              <a:rPr lang="it-IT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normativa vigente in materia di igiene, sicurezza e qualità del settore specifico professionale; </a:t>
            </a:r>
            <a:endParaRPr lang="it-IT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>
              <a:buFontTx/>
              <a:buChar char="-"/>
            </a:pPr>
            <a:r>
              <a:rPr lang="it-IT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utilizzare </a:t>
            </a:r>
            <a:r>
              <a:rPr lang="it-IT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 tecniche di comunicazione, socializzazione e rispetto della persona in ambito professionale e sociale; </a:t>
            </a:r>
            <a:endParaRPr lang="it-IT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>
              <a:buFontTx/>
              <a:buChar char="-"/>
            </a:pPr>
            <a:r>
              <a:rPr lang="it-IT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comunicare </a:t>
            </a:r>
            <a:r>
              <a:rPr lang="it-IT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almeno due lingue straniere; </a:t>
            </a:r>
            <a:endParaRPr lang="it-IT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it-IT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  applicare </a:t>
            </a:r>
            <a:r>
              <a:rPr lang="it-IT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 competenze digitali ed informatiche; </a:t>
            </a:r>
          </a:p>
          <a:p>
            <a:pPr marL="171450" indent="-171450">
              <a:buFontTx/>
              <a:buChar char="-"/>
            </a:pPr>
            <a:r>
              <a:rPr lang="it-IT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attivare </a:t>
            </a:r>
            <a:r>
              <a:rPr lang="it-IT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un’opportuna correlazione tra servizi di ospitalità-accoglienza </a:t>
            </a:r>
            <a:endParaRPr lang="it-IT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it-IT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e </a:t>
            </a:r>
            <a:r>
              <a:rPr lang="it-IT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servizi eno-gastronomici valorizzando le tradizioni locali, nazionali </a:t>
            </a:r>
            <a:r>
              <a:rPr lang="it-IT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</a:p>
          <a:p>
            <a:r>
              <a:rPr lang="it-IT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internazionali</a:t>
            </a:r>
            <a:r>
              <a:rPr lang="it-IT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9" name="CasellaDiTesto 8"/>
          <p:cNvSpPr txBox="1"/>
          <p:nvPr/>
        </p:nvSpPr>
        <p:spPr>
          <a:xfrm>
            <a:off x="5220072" y="2602780"/>
            <a:ext cx="3600400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 </a:t>
            </a:r>
          </a:p>
          <a:p>
            <a:r>
              <a:rPr lang="it-IT" sz="1400" b="1" dirty="0" smtClean="0"/>
              <a:t>	COLLEGAMENTI </a:t>
            </a:r>
          </a:p>
          <a:p>
            <a:endParaRPr lang="it-IT" sz="1400" dirty="0"/>
          </a:p>
          <a:p>
            <a:r>
              <a:rPr lang="it-IT" sz="1400" b="1" dirty="0"/>
              <a:t>TRENO (FM3) Fermata Monte Mario </a:t>
            </a:r>
            <a:endParaRPr lang="it-IT" sz="1400" dirty="0"/>
          </a:p>
          <a:p>
            <a:r>
              <a:rPr lang="it-IT" sz="1400" b="1" dirty="0"/>
              <a:t>METRO A </a:t>
            </a:r>
            <a:r>
              <a:rPr lang="it-IT" sz="1400" dirty="0"/>
              <a:t>Fermata Valle Aurelia </a:t>
            </a:r>
          </a:p>
          <a:p>
            <a:r>
              <a:rPr lang="it-IT" sz="1400" b="1" dirty="0"/>
              <a:t>BUS</a:t>
            </a:r>
            <a:r>
              <a:rPr lang="it-IT" sz="1400" dirty="0"/>
              <a:t>: </a:t>
            </a:r>
            <a:r>
              <a:rPr lang="it-IT" sz="1400" dirty="0" err="1"/>
              <a:t>Staz</a:t>
            </a:r>
            <a:r>
              <a:rPr lang="it-IT" sz="1400" dirty="0"/>
              <a:t>. Monte Mario: 46, 49, 911, 912 </a:t>
            </a:r>
          </a:p>
          <a:p>
            <a:r>
              <a:rPr lang="it-IT" sz="1400" dirty="0"/>
              <a:t>Via C. Lombroso-Via </a:t>
            </a:r>
            <a:r>
              <a:rPr lang="it-IT" sz="1400" dirty="0" err="1"/>
              <a:t>C.Livi</a:t>
            </a:r>
            <a:r>
              <a:rPr lang="it-IT" sz="1400" dirty="0"/>
              <a:t>: 46, 49, 546 </a:t>
            </a:r>
          </a:p>
          <a:p>
            <a:r>
              <a:rPr lang="it-IT" sz="1400" dirty="0"/>
              <a:t>Via Trionfale: 907, 913, 991, 997, 998 </a:t>
            </a:r>
          </a:p>
          <a:p>
            <a:r>
              <a:rPr lang="it-IT" sz="1400" dirty="0"/>
              <a:t>Via Torrevecchia: 995, 997 </a:t>
            </a:r>
          </a:p>
        </p:txBody>
      </p:sp>
      <p:grpSp>
        <p:nvGrpSpPr>
          <p:cNvPr id="10" name="Gruppo 9"/>
          <p:cNvGrpSpPr/>
          <p:nvPr/>
        </p:nvGrpSpPr>
        <p:grpSpPr>
          <a:xfrm>
            <a:off x="5652120" y="4695661"/>
            <a:ext cx="2547937" cy="2017713"/>
            <a:chOff x="3297238" y="2422525"/>
            <a:chExt cx="2547937" cy="2017713"/>
          </a:xfrm>
        </p:grpSpPr>
        <p:pic>
          <p:nvPicPr>
            <p:cNvPr id="1032" name="Picture 8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97238" y="2422525"/>
              <a:ext cx="2547937" cy="2017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grpSp>
          <p:nvGrpSpPr>
            <p:cNvPr id="19" name="Gruppo 18"/>
            <p:cNvGrpSpPr/>
            <p:nvPr/>
          </p:nvGrpSpPr>
          <p:grpSpPr>
            <a:xfrm>
              <a:off x="3476625" y="3028950"/>
              <a:ext cx="1857375" cy="1352550"/>
              <a:chOff x="0" y="0"/>
              <a:chExt cx="1857375" cy="1352550"/>
            </a:xfrm>
          </p:grpSpPr>
          <p:cxnSp>
            <p:nvCxnSpPr>
              <p:cNvPr id="20" name="Connettore 1 19"/>
              <p:cNvCxnSpPr>
                <a:cxnSpLocks noChangeShapeType="1"/>
              </p:cNvCxnSpPr>
              <p:nvPr/>
            </p:nvCxnSpPr>
            <p:spPr bwMode="auto">
              <a:xfrm>
                <a:off x="247650" y="666750"/>
                <a:ext cx="342900" cy="34290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21" name="Casella di testo 2"/>
              <p:cNvSpPr txBox="1">
                <a:spLocks noChangeArrowheads="1"/>
              </p:cNvSpPr>
              <p:nvPr/>
            </p:nvSpPr>
            <p:spPr bwMode="auto">
              <a:xfrm>
                <a:off x="0" y="895350"/>
                <a:ext cx="571500" cy="4572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>
                  <a:spcAft>
                    <a:spcPts val="0"/>
                  </a:spcAft>
                </a:pPr>
                <a:r>
                  <a:rPr lang="it-IT" sz="1000" b="1">
                    <a:solidFill>
                      <a:srgbClr val="FF0000"/>
                    </a:solidFill>
                    <a:effectLst/>
                    <a:latin typeface="Times New Roman"/>
                    <a:ea typeface="Times New Roman"/>
                  </a:rPr>
                  <a:t>Siamo qui</a:t>
                </a:r>
                <a:endParaRPr lang="it-IT" sz="1000">
                  <a:effectLst/>
                  <a:latin typeface="Times New Roman"/>
                  <a:ea typeface="Times New Roman"/>
                </a:endParaRPr>
              </a:p>
            </p:txBody>
          </p:sp>
          <p:sp>
            <p:nvSpPr>
              <p:cNvPr id="22" name="Rettangolo 21"/>
              <p:cNvSpPr>
                <a:spLocks noChangeArrowheads="1"/>
              </p:cNvSpPr>
              <p:nvPr/>
            </p:nvSpPr>
            <p:spPr bwMode="auto">
              <a:xfrm>
                <a:off x="1400175" y="0"/>
                <a:ext cx="457200" cy="342900"/>
              </a:xfrm>
              <a:prstGeom prst="rect">
                <a:avLst/>
              </a:prstGeom>
              <a:noFill/>
              <a:ln w="19050">
                <a:solidFill>
                  <a:srgbClr val="FF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it-IT"/>
              </a:p>
            </p:txBody>
          </p:sp>
          <p:cxnSp>
            <p:nvCxnSpPr>
              <p:cNvPr id="23" name="Connettore 1 22"/>
              <p:cNvCxnSpPr>
                <a:cxnSpLocks noChangeShapeType="1"/>
              </p:cNvCxnSpPr>
              <p:nvPr/>
            </p:nvCxnSpPr>
            <p:spPr bwMode="auto">
              <a:xfrm flipV="1">
                <a:off x="476250" y="781050"/>
                <a:ext cx="571500" cy="57150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4" name="Connettore 1 23"/>
              <p:cNvCxnSpPr>
                <a:cxnSpLocks noChangeShapeType="1"/>
              </p:cNvCxnSpPr>
              <p:nvPr/>
            </p:nvCxnSpPr>
            <p:spPr bwMode="auto">
              <a:xfrm>
                <a:off x="1047750" y="781050"/>
                <a:ext cx="457200" cy="34290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</p:grpSp>
    </p:spTree>
    <p:extLst>
      <p:ext uri="{BB962C8B-B14F-4D97-AF65-F5344CB8AC3E}">
        <p14:creationId xmlns:p14="http://schemas.microsoft.com/office/powerpoint/2010/main" val="2842387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0000">
        <p:circle/>
      </p:transition>
    </mc:Choice>
    <mc:Fallback xmlns="">
      <p:transition spd="slow" advClick="0" advTm="10000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699792" y="908720"/>
            <a:ext cx="3600400" cy="360040"/>
          </a:xfrm>
        </p:spPr>
        <p:txBody>
          <a:bodyPr>
            <a:noAutofit/>
          </a:bodyPr>
          <a:lstStyle/>
          <a:p>
            <a:r>
              <a:rPr lang="it-IT" sz="1800" dirty="0" smtClean="0">
                <a:solidFill>
                  <a:srgbClr val="FF0000"/>
                </a:solidFill>
              </a:rPr>
              <a:t>  </a:t>
            </a:r>
            <a:r>
              <a:rPr lang="it-IT" sz="1800" b="1" dirty="0" smtClean="0">
                <a:solidFill>
                  <a:srgbClr val="FF0000"/>
                </a:solidFill>
              </a:rPr>
              <a:t>ATTIVITA</a:t>
            </a:r>
            <a:r>
              <a:rPr lang="it-IT" sz="1800" dirty="0" smtClean="0">
                <a:solidFill>
                  <a:srgbClr val="FF0000"/>
                </a:solidFill>
              </a:rPr>
              <a:t>’</a:t>
            </a:r>
            <a:r>
              <a:rPr lang="it-IT" sz="1800" b="1" dirty="0" smtClean="0"/>
              <a:t> </a:t>
            </a:r>
            <a:r>
              <a:rPr lang="it-IT" sz="1800" b="1" dirty="0" smtClean="0">
                <a:solidFill>
                  <a:srgbClr val="FF0000"/>
                </a:solidFill>
              </a:rPr>
              <a:t>ED</a:t>
            </a:r>
            <a:r>
              <a:rPr lang="it-IT" sz="1800" b="1" dirty="0" smtClean="0"/>
              <a:t> </a:t>
            </a:r>
            <a:r>
              <a:rPr lang="it-IT" sz="1800" b="1" dirty="0" smtClean="0">
                <a:solidFill>
                  <a:srgbClr val="FF0000"/>
                </a:solidFill>
              </a:rPr>
              <a:t>INSEGNAMENTI</a:t>
            </a:r>
            <a:endParaRPr lang="it-IT" sz="1800" b="1" dirty="0">
              <a:solidFill>
                <a:srgbClr val="FF0000"/>
              </a:solidFill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 rot="10800000" flipV="1">
            <a:off x="2771800" y="260648"/>
            <a:ext cx="3960440" cy="648072"/>
          </a:xfrm>
        </p:spPr>
        <p:txBody>
          <a:bodyPr>
            <a:normAutofit/>
          </a:bodyPr>
          <a:lstStyle/>
          <a:p>
            <a:pPr marL="182880" indent="0">
              <a:buNone/>
            </a:pPr>
            <a:r>
              <a:rPr lang="it-IT" sz="2800" b="1" dirty="0" smtClean="0"/>
              <a:t>BIENNIO COMUNE</a:t>
            </a:r>
            <a:endParaRPr lang="it-IT" sz="2800" b="1" dirty="0"/>
          </a:p>
        </p:txBody>
      </p:sp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8902403"/>
              </p:ext>
            </p:extLst>
          </p:nvPr>
        </p:nvGraphicFramePr>
        <p:xfrm>
          <a:off x="1475657" y="1772816"/>
          <a:ext cx="5544616" cy="4344638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796378"/>
                <a:gridCol w="1362338"/>
                <a:gridCol w="1385900"/>
              </a:tblGrid>
              <a:tr h="432825"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DISCIPLINE GENERALI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CLASSI  I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CLASSI  II</a:t>
                      </a:r>
                      <a:endParaRPr lang="it-IT" dirty="0"/>
                    </a:p>
                  </a:txBody>
                  <a:tcPr/>
                </a:tc>
              </a:tr>
              <a:tr h="400839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</a:tr>
              <a:tr h="432825"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 smtClean="0"/>
                        <a:t>LINGUA E LETTERATURA ITALIANA</a:t>
                      </a:r>
                      <a:endParaRPr lang="it-IT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 dirty="0" smtClean="0"/>
                        <a:t>4</a:t>
                      </a:r>
                      <a:endParaRPr lang="it-IT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 dirty="0" smtClean="0"/>
                        <a:t>4</a:t>
                      </a:r>
                      <a:endParaRPr lang="it-IT" sz="1400" b="1" dirty="0"/>
                    </a:p>
                  </a:txBody>
                  <a:tcPr/>
                </a:tc>
              </a:tr>
              <a:tr h="432825"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 smtClean="0"/>
                        <a:t>STORIA</a:t>
                      </a:r>
                      <a:endParaRPr lang="it-IT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 dirty="0" smtClean="0"/>
                        <a:t>1</a:t>
                      </a:r>
                      <a:endParaRPr lang="it-IT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 dirty="0" smtClean="0"/>
                        <a:t>1</a:t>
                      </a:r>
                      <a:endParaRPr lang="it-IT" sz="1400" b="1" dirty="0"/>
                    </a:p>
                  </a:txBody>
                  <a:tcPr/>
                </a:tc>
              </a:tr>
              <a:tr h="432825"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 smtClean="0"/>
                        <a:t>GEOGRAFIA</a:t>
                      </a:r>
                      <a:endParaRPr lang="it-IT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 dirty="0" smtClean="0"/>
                        <a:t>1</a:t>
                      </a:r>
                      <a:endParaRPr lang="it-IT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 dirty="0" smtClean="0"/>
                        <a:t>1</a:t>
                      </a:r>
                      <a:endParaRPr lang="it-IT" sz="1400" b="1" dirty="0"/>
                    </a:p>
                  </a:txBody>
                  <a:tcPr/>
                </a:tc>
              </a:tr>
              <a:tr h="432825"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 smtClean="0"/>
                        <a:t>I</a:t>
                      </a:r>
                      <a:r>
                        <a:rPr lang="it-IT" sz="1200" b="1" baseline="0" dirty="0" smtClean="0"/>
                        <a:t> LINGUA STRANIERA  INGLESE</a:t>
                      </a:r>
                      <a:endParaRPr lang="it-IT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 dirty="0" smtClean="0"/>
                        <a:t>3</a:t>
                      </a:r>
                      <a:endParaRPr lang="it-IT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 dirty="0" smtClean="0"/>
                        <a:t>3</a:t>
                      </a:r>
                      <a:endParaRPr lang="it-IT" sz="1400" b="1" dirty="0"/>
                    </a:p>
                  </a:txBody>
                  <a:tcPr/>
                </a:tc>
              </a:tr>
              <a:tr h="432825"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 smtClean="0"/>
                        <a:t>DIRITTO ED ECONOMIA</a:t>
                      </a:r>
                      <a:endParaRPr lang="it-IT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 dirty="0" smtClean="0"/>
                        <a:t>2</a:t>
                      </a:r>
                      <a:endParaRPr lang="it-IT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 dirty="0" smtClean="0"/>
                        <a:t>2</a:t>
                      </a:r>
                      <a:endParaRPr lang="it-IT" sz="1400" b="1" dirty="0"/>
                    </a:p>
                  </a:txBody>
                  <a:tcPr/>
                </a:tc>
              </a:tr>
              <a:tr h="432825"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 smtClean="0"/>
                        <a:t>MATEMATICA</a:t>
                      </a:r>
                      <a:endParaRPr lang="it-IT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 dirty="0" smtClean="0"/>
                        <a:t>4</a:t>
                      </a:r>
                      <a:endParaRPr lang="it-IT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 dirty="0" smtClean="0"/>
                        <a:t>4</a:t>
                      </a:r>
                      <a:endParaRPr lang="it-IT" sz="1400" b="1" dirty="0"/>
                    </a:p>
                  </a:txBody>
                  <a:tcPr/>
                </a:tc>
              </a:tr>
              <a:tr h="432825"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 smtClean="0"/>
                        <a:t>SCIENZE MOTORIE  E  SPORTIVE</a:t>
                      </a:r>
                      <a:endParaRPr lang="it-IT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 dirty="0" smtClean="0"/>
                        <a:t>2</a:t>
                      </a:r>
                      <a:endParaRPr lang="it-IT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 dirty="0" smtClean="0"/>
                        <a:t>2</a:t>
                      </a:r>
                      <a:endParaRPr lang="it-IT" sz="1400" b="1" dirty="0"/>
                    </a:p>
                  </a:txBody>
                  <a:tcPr/>
                </a:tc>
              </a:tr>
              <a:tr h="481199"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 smtClean="0"/>
                        <a:t>RELIGIONE CATTOLICA – ATTIVITA’ ALTERNATIVE</a:t>
                      </a:r>
                      <a:endParaRPr lang="it-IT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 dirty="0" smtClean="0"/>
                        <a:t>1</a:t>
                      </a:r>
                      <a:endParaRPr lang="it-IT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 dirty="0" smtClean="0"/>
                        <a:t>1</a:t>
                      </a:r>
                      <a:endParaRPr lang="it-IT" sz="14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239626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6874261"/>
              </p:ext>
            </p:extLst>
          </p:nvPr>
        </p:nvGraphicFramePr>
        <p:xfrm>
          <a:off x="1475657" y="1772816"/>
          <a:ext cx="5544616" cy="4585905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796378"/>
                <a:gridCol w="1362338"/>
                <a:gridCol w="1385900"/>
              </a:tblGrid>
              <a:tr h="432825"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DISCIPLINE GENERALI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CLASSI  I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CLASSI  II</a:t>
                      </a:r>
                      <a:endParaRPr lang="it-IT" dirty="0"/>
                    </a:p>
                  </a:txBody>
                  <a:tcPr/>
                </a:tc>
              </a:tr>
              <a:tr h="432825">
                <a:tc>
                  <a:txBody>
                    <a:bodyPr/>
                    <a:lstStyle/>
                    <a:p>
                      <a:pPr algn="ctr"/>
                      <a:endParaRPr lang="it-IT" sz="14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sz="1400" b="1" dirty="0"/>
                    </a:p>
                  </a:txBody>
                  <a:tcPr/>
                </a:tc>
              </a:tr>
              <a:tr h="481199"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 smtClean="0"/>
                        <a:t>II LINGUA STRENIERA (FRANCESE O TEDESCO)</a:t>
                      </a:r>
                      <a:endParaRPr lang="it-IT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 dirty="0" smtClean="0"/>
                        <a:t>2</a:t>
                      </a:r>
                      <a:endParaRPr lang="it-IT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 dirty="0" smtClean="0"/>
                        <a:t>2</a:t>
                      </a:r>
                      <a:endParaRPr lang="it-IT" sz="1400" b="1" dirty="0"/>
                    </a:p>
                  </a:txBody>
                  <a:tcPr/>
                </a:tc>
              </a:tr>
              <a:tr h="432825"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 smtClean="0"/>
                        <a:t>SCIENZA DEGLI ALIMENTI</a:t>
                      </a:r>
                      <a:endParaRPr lang="it-IT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 dirty="0" smtClean="0"/>
                        <a:t>2</a:t>
                      </a:r>
                      <a:endParaRPr lang="it-IT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 dirty="0" smtClean="0"/>
                        <a:t>2</a:t>
                      </a:r>
                      <a:endParaRPr lang="it-IT" sz="1400" b="1" dirty="0"/>
                    </a:p>
                  </a:txBody>
                  <a:tcPr/>
                </a:tc>
              </a:tr>
              <a:tr h="432825"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 smtClean="0"/>
                        <a:t>TIC (LAB. INFORMATICO)</a:t>
                      </a:r>
                      <a:endParaRPr lang="it-IT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 dirty="0" smtClean="0"/>
                        <a:t>1</a:t>
                      </a:r>
                      <a:endParaRPr lang="it-IT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 dirty="0" smtClean="0"/>
                        <a:t>2</a:t>
                      </a:r>
                      <a:endParaRPr lang="it-IT" sz="1400" b="1" dirty="0"/>
                    </a:p>
                  </a:txBody>
                  <a:tcPr/>
                </a:tc>
              </a:tr>
              <a:tr h="545358"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 smtClean="0"/>
                        <a:t>SCIENZE INTEGRATE</a:t>
                      </a:r>
                      <a:endParaRPr lang="it-IT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 dirty="0" smtClean="0"/>
                        <a:t>2</a:t>
                      </a:r>
                      <a:endParaRPr lang="it-IT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 dirty="0" smtClean="0"/>
                        <a:t>1</a:t>
                      </a:r>
                      <a:endParaRPr lang="it-IT" sz="1400" b="1" dirty="0"/>
                    </a:p>
                  </a:txBody>
                  <a:tcPr/>
                </a:tc>
              </a:tr>
              <a:tr h="481199"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 smtClean="0"/>
                        <a:t>LAB. SERV. ENOGASTRONOMIA (CUCINA)</a:t>
                      </a:r>
                      <a:endParaRPr lang="it-IT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 dirty="0" smtClean="0"/>
                        <a:t>6</a:t>
                      </a:r>
                      <a:endParaRPr lang="it-IT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 dirty="0" smtClean="0"/>
                        <a:t>6</a:t>
                      </a:r>
                      <a:endParaRPr lang="it-IT" sz="1400" b="1" dirty="0"/>
                    </a:p>
                  </a:txBody>
                  <a:tcPr/>
                </a:tc>
              </a:tr>
              <a:tr h="481199"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 smtClean="0"/>
                        <a:t>LAB. SERV. ENOGASTRONOMIA (SALA)</a:t>
                      </a:r>
                      <a:endParaRPr lang="it-IT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 dirty="0" smtClean="0"/>
                        <a:t>6</a:t>
                      </a:r>
                      <a:endParaRPr lang="it-IT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 dirty="0" smtClean="0"/>
                        <a:t>6</a:t>
                      </a:r>
                      <a:endParaRPr lang="it-IT" sz="1400" b="1" dirty="0"/>
                    </a:p>
                  </a:txBody>
                  <a:tcPr/>
                </a:tc>
              </a:tr>
              <a:tr h="432825"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 smtClean="0"/>
                        <a:t>LAB. SERV. ACCOGLIENZA TURIST.</a:t>
                      </a:r>
                      <a:endParaRPr lang="it-IT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 dirty="0" smtClean="0"/>
                        <a:t>3</a:t>
                      </a:r>
                      <a:endParaRPr lang="it-IT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 dirty="0" smtClean="0"/>
                        <a:t>4</a:t>
                      </a:r>
                      <a:endParaRPr lang="it-IT" sz="1400" b="1" dirty="0"/>
                    </a:p>
                  </a:txBody>
                  <a:tcPr/>
                </a:tc>
              </a:tr>
              <a:tr h="432825">
                <a:tc>
                  <a:txBody>
                    <a:bodyPr/>
                    <a:lstStyle/>
                    <a:p>
                      <a:pPr algn="ctr"/>
                      <a:r>
                        <a:rPr lang="it-IT" sz="1800" b="1" dirty="0" smtClean="0">
                          <a:solidFill>
                            <a:srgbClr val="0070C0"/>
                          </a:solidFill>
                        </a:rPr>
                        <a:t>TOTALE  ORE</a:t>
                      </a:r>
                      <a:endParaRPr lang="it-IT" sz="18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dirty="0" smtClean="0">
                          <a:solidFill>
                            <a:srgbClr val="0070C0"/>
                          </a:solidFill>
                        </a:rPr>
                        <a:t>32 *</a:t>
                      </a:r>
                      <a:endParaRPr lang="it-IT" sz="14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it-IT" sz="14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itolo 1"/>
          <p:cNvSpPr>
            <a:spLocks noGrp="1"/>
          </p:cNvSpPr>
          <p:nvPr>
            <p:ph type="title"/>
          </p:nvPr>
        </p:nvSpPr>
        <p:spPr>
          <a:xfrm>
            <a:off x="2223904" y="188640"/>
            <a:ext cx="3672408" cy="6747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2800" b="1" dirty="0" smtClean="0"/>
              <a:t>BIENNIO COMUNE</a:t>
            </a:r>
            <a:endParaRPr lang="it-IT" sz="2800" b="1" dirty="0"/>
          </a:p>
        </p:txBody>
      </p:sp>
      <p:sp>
        <p:nvSpPr>
          <p:cNvPr id="6" name="Rettangolo 5"/>
          <p:cNvSpPr/>
          <p:nvPr/>
        </p:nvSpPr>
        <p:spPr>
          <a:xfrm>
            <a:off x="2915816" y="956458"/>
            <a:ext cx="29804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 </a:t>
            </a:r>
            <a:r>
              <a:rPr lang="it-IT" b="1" dirty="0" smtClean="0">
                <a:solidFill>
                  <a:srgbClr val="FF0000"/>
                </a:solidFill>
              </a:rPr>
              <a:t>DISCIPLINE PROFESSIONALI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09659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71600" y="260648"/>
            <a:ext cx="6984776" cy="5291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2000" b="1" dirty="0" smtClean="0">
                <a:solidFill>
                  <a:srgbClr val="FF0000"/>
                </a:solidFill>
              </a:rPr>
              <a:t>   AL TERMINE DEL SECONDO ANNO POTRAI  SCEGLIERE</a:t>
            </a:r>
            <a:endParaRPr lang="it-IT" sz="2000" b="1" dirty="0">
              <a:solidFill>
                <a:srgbClr val="FF0000"/>
              </a:solidFill>
            </a:endParaRPr>
          </a:p>
        </p:txBody>
      </p:sp>
      <p:graphicFrame>
        <p:nvGraphicFramePr>
          <p:cNvPr id="5" name="Segnaposto contenuto 4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592638066"/>
              </p:ext>
            </p:extLst>
          </p:nvPr>
        </p:nvGraphicFramePr>
        <p:xfrm>
          <a:off x="1619672" y="1268760"/>
          <a:ext cx="5904657" cy="4205633"/>
        </p:xfrm>
        <a:graphic>
          <a:graphicData uri="http://schemas.openxmlformats.org/drawingml/2006/table">
            <a:tbl>
              <a:tblPr/>
              <a:tblGrid>
                <a:gridCol w="3994838"/>
                <a:gridCol w="636192"/>
                <a:gridCol w="636192"/>
                <a:gridCol w="637435"/>
              </a:tblGrid>
              <a:tr h="186897"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b="0" dirty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OPZIONE CUCINA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2589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 b="1" dirty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DISCIPLINE GENERALI</a:t>
                      </a:r>
                      <a:r>
                        <a:rPr lang="it-IT" sz="1000" b="1" dirty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 b="1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Times New Roman"/>
                        </a:rPr>
                        <a:t>CLASSI</a:t>
                      </a:r>
                      <a:endParaRPr lang="it-IT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2589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000" b="1" kern="0" dirty="0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 b="0" kern="0" dirty="0">
                          <a:solidFill>
                            <a:srgbClr val="0070C0"/>
                          </a:solidFill>
                          <a:effectLst/>
                          <a:latin typeface="Times New Roman"/>
                        </a:rPr>
                        <a:t>III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 b="0" kern="0" dirty="0" smtClean="0">
                          <a:solidFill>
                            <a:srgbClr val="0070C0"/>
                          </a:solidFill>
                          <a:effectLst/>
                          <a:latin typeface="Times New Roman"/>
                        </a:rPr>
                        <a:t>IV</a:t>
                      </a:r>
                      <a:endParaRPr lang="it-IT" sz="1400" b="0" kern="0" dirty="0">
                        <a:solidFill>
                          <a:srgbClr val="0070C0"/>
                        </a:solidFill>
                        <a:effectLst/>
                        <a:latin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 b="0" kern="0" dirty="0" smtClean="0">
                          <a:solidFill>
                            <a:srgbClr val="0070C0"/>
                          </a:solidFill>
                          <a:effectLst/>
                          <a:latin typeface="Times New Roman"/>
                        </a:rPr>
                        <a:t>V</a:t>
                      </a:r>
                      <a:endParaRPr lang="it-IT" sz="1400" b="0" kern="0" dirty="0">
                        <a:solidFill>
                          <a:srgbClr val="0070C0"/>
                        </a:solidFill>
                        <a:effectLst/>
                        <a:latin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</a:tr>
              <a:tr h="2589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Lingua e Letteratura Italiana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</a:tr>
              <a:tr h="2589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Storia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</a:tr>
              <a:tr h="2589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I lingua straniera-inglese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</a:tr>
              <a:tr h="2589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Matematica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</a:tr>
              <a:tr h="2589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Scienze Motorie e Sportive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</a:tr>
              <a:tr h="2589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 b="1" dirty="0" err="1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Insegn.Relig.Cattolica</a:t>
                      </a:r>
                      <a:r>
                        <a:rPr lang="it-IT" sz="14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-Attività </a:t>
                      </a:r>
                      <a:r>
                        <a:rPr lang="it-IT" sz="1400" b="1" dirty="0" err="1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altern</a:t>
                      </a:r>
                      <a:r>
                        <a:rPr lang="it-IT" sz="14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.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</a:tr>
              <a:tr h="233014">
                <a:tc gridSpan="4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it-IT" sz="1400" b="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Times New Roman"/>
                        </a:rPr>
                        <a:t>                  DISCIPLINE </a:t>
                      </a:r>
                      <a:r>
                        <a:rPr lang="it-IT" sz="1400" b="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Times New Roman"/>
                        </a:rPr>
                        <a:t>PROFESSIONALI  </a:t>
                      </a:r>
                      <a:endParaRPr lang="it-IT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30174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II lingua straniera (francese o tedesco)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</a:tr>
              <a:tr h="2589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Scienza e cult. dell’</a:t>
                      </a:r>
                      <a:r>
                        <a:rPr lang="it-IT" sz="1400" b="1" dirty="0" err="1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aliment</a:t>
                      </a:r>
                      <a:r>
                        <a:rPr lang="it-IT" sz="14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. + </a:t>
                      </a:r>
                      <a:r>
                        <a:rPr lang="it-IT" sz="1400" b="1" dirty="0" err="1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eno</a:t>
                      </a:r>
                      <a:endParaRPr lang="it-IT" sz="1400" b="1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  <a:latin typeface="Times New Roman"/>
                          <a:ea typeface="Times New Roman"/>
                        </a:rPr>
                        <a:t>5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  <a:latin typeface="Times New Roman"/>
                          <a:ea typeface="Times New Roman"/>
                        </a:rPr>
                        <a:t>5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</a:tr>
              <a:tr h="2589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Diritto e </a:t>
                      </a:r>
                      <a:r>
                        <a:rPr lang="it-IT" sz="1400" b="1" dirty="0" err="1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Tecn</a:t>
                      </a:r>
                      <a:r>
                        <a:rPr lang="it-IT" sz="14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. </a:t>
                      </a:r>
                      <a:r>
                        <a:rPr lang="it-IT" sz="1400" b="1" dirty="0" err="1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Amm</a:t>
                      </a:r>
                      <a:r>
                        <a:rPr lang="it-IT" sz="14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. </a:t>
                      </a:r>
                      <a:r>
                        <a:rPr lang="it-IT" sz="1400" b="1" dirty="0" err="1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Strutt</a:t>
                      </a:r>
                      <a:r>
                        <a:rPr lang="it-IT" sz="14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. Ricettiva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</a:tr>
              <a:tr h="27427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 b="1" i="0" dirty="0" err="1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Labor</a:t>
                      </a:r>
                      <a:r>
                        <a:rPr lang="it-IT" sz="1400" b="1" i="0" dirty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. </a:t>
                      </a:r>
                      <a:r>
                        <a:rPr lang="it-IT" sz="1400" b="1" i="0" dirty="0" err="1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Serv</a:t>
                      </a:r>
                      <a:r>
                        <a:rPr lang="it-IT" sz="1400" b="1" i="0" dirty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. </a:t>
                      </a:r>
                      <a:r>
                        <a:rPr lang="it-IT" sz="1400" b="1" i="0" dirty="0" err="1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Enogastron</a:t>
                      </a:r>
                      <a:r>
                        <a:rPr lang="it-IT" sz="1400" b="1" i="0" dirty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.-settore cucina</a:t>
                      </a:r>
                      <a:endParaRPr lang="it-IT" sz="1400" b="1" i="1" dirty="0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  <a:latin typeface="Times New Roman"/>
                          <a:ea typeface="Times New Roman"/>
                        </a:rPr>
                        <a:t>7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  <a:latin typeface="Times New Roman"/>
                          <a:ea typeface="Times New Roman"/>
                        </a:rPr>
                        <a:t>6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  <a:latin typeface="Times New Roman"/>
                          <a:ea typeface="Times New Roman"/>
                        </a:rPr>
                        <a:t>6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</a:tr>
              <a:tr h="2589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 b="1" dirty="0" err="1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Labor</a:t>
                      </a:r>
                      <a:r>
                        <a:rPr lang="it-IT" sz="14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. </a:t>
                      </a:r>
                      <a:r>
                        <a:rPr lang="it-IT" sz="1400" b="1" dirty="0" err="1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Serv</a:t>
                      </a:r>
                      <a:r>
                        <a:rPr lang="it-IT" sz="14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. </a:t>
                      </a:r>
                      <a:r>
                        <a:rPr lang="it-IT" sz="1400" b="1" dirty="0" err="1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Enogastron</a:t>
                      </a:r>
                      <a:r>
                        <a:rPr lang="it-IT" sz="14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.-settore sala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</a:tr>
              <a:tr h="2589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b="1" i="0" dirty="0">
                          <a:effectLst/>
                          <a:latin typeface="Times New Roman"/>
                        </a:rPr>
                        <a:t>Tot. ore</a:t>
                      </a:r>
                      <a:endParaRPr lang="it-IT" sz="1800" b="1" i="1" dirty="0">
                        <a:effectLst/>
                        <a:latin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 b="1" dirty="0">
                          <a:effectLst/>
                          <a:latin typeface="Times New Roman"/>
                          <a:ea typeface="Times New Roman"/>
                        </a:rPr>
                        <a:t>32 *</a:t>
                      </a:r>
                      <a:endParaRPr lang="it-IT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83059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619672" y="332656"/>
            <a:ext cx="5904656" cy="504056"/>
          </a:xfrm>
        </p:spPr>
        <p:txBody>
          <a:bodyPr>
            <a:normAutofit fontScale="90000"/>
          </a:bodyPr>
          <a:lstStyle/>
          <a:p>
            <a:pPr marL="0" indent="0">
              <a:buNone/>
            </a:pPr>
            <a:r>
              <a:rPr lang="it-IT" dirty="0" smtClean="0"/>
              <a:t>E  ANCORA……….</a:t>
            </a:r>
            <a:endParaRPr lang="it-IT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735687988"/>
              </p:ext>
            </p:extLst>
          </p:nvPr>
        </p:nvGraphicFramePr>
        <p:xfrm>
          <a:off x="1475656" y="1412778"/>
          <a:ext cx="5544617" cy="491709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37571"/>
                <a:gridCol w="399223"/>
                <a:gridCol w="531677"/>
                <a:gridCol w="1176146"/>
              </a:tblGrid>
              <a:tr h="230839"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 b="1" dirty="0">
                          <a:solidFill>
                            <a:srgbClr val="FFC000"/>
                          </a:solidFill>
                          <a:effectLst/>
                        </a:rPr>
                        <a:t>OPZIONE PRODOTTI DOLCIARI</a:t>
                      </a:r>
                      <a:endParaRPr lang="it-IT" sz="1600" b="1" dirty="0">
                        <a:solidFill>
                          <a:srgbClr val="FFC000"/>
                        </a:solidFill>
                        <a:effectLst/>
                        <a:latin typeface="Times New Roman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23083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 b="1" dirty="0">
                          <a:solidFill>
                            <a:srgbClr val="0070C0"/>
                          </a:solidFill>
                          <a:effectLst/>
                        </a:rPr>
                        <a:t>DISCIPLINE GENERALI  </a:t>
                      </a:r>
                      <a:endParaRPr lang="it-IT" sz="1400" b="1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 b="1" dirty="0">
                          <a:solidFill>
                            <a:srgbClr val="0070C0"/>
                          </a:solidFill>
                          <a:effectLst/>
                        </a:rPr>
                        <a:t>CLASSI</a:t>
                      </a:r>
                      <a:endParaRPr lang="it-IT" sz="1400" b="1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23083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000" kern="0" dirty="0">
                          <a:effectLst/>
                        </a:rPr>
                        <a:t> </a:t>
                      </a:r>
                      <a:endParaRPr lang="it-IT" sz="1000" b="1" kern="0" dirty="0">
                        <a:effectLst/>
                        <a:latin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 b="1" kern="0" dirty="0">
                          <a:solidFill>
                            <a:srgbClr val="0070C0"/>
                          </a:solidFill>
                          <a:effectLst/>
                        </a:rPr>
                        <a:t>III</a:t>
                      </a:r>
                      <a:endParaRPr lang="it-IT" sz="1400" b="1" kern="0" dirty="0">
                        <a:solidFill>
                          <a:srgbClr val="0070C0"/>
                        </a:solidFill>
                        <a:effectLst/>
                        <a:latin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 b="1" kern="0" dirty="0" smtClean="0">
                          <a:solidFill>
                            <a:srgbClr val="0070C0"/>
                          </a:solidFill>
                          <a:effectLst/>
                        </a:rPr>
                        <a:t>IV</a:t>
                      </a:r>
                      <a:endParaRPr lang="it-IT" sz="1400" b="1" kern="0" dirty="0">
                        <a:solidFill>
                          <a:srgbClr val="0070C0"/>
                        </a:solidFill>
                        <a:effectLst/>
                        <a:latin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 b="1" kern="0" dirty="0" smtClean="0">
                          <a:solidFill>
                            <a:srgbClr val="0070C0"/>
                          </a:solidFill>
                          <a:effectLst/>
                        </a:rPr>
                        <a:t>V</a:t>
                      </a:r>
                      <a:endParaRPr lang="it-IT" sz="1400" b="1" kern="0" dirty="0">
                        <a:solidFill>
                          <a:srgbClr val="0070C0"/>
                        </a:solidFill>
                        <a:effectLst/>
                        <a:latin typeface="Times New Roman"/>
                      </a:endParaRPr>
                    </a:p>
                  </a:txBody>
                  <a:tcPr marL="44450" marR="44450" marT="0" marB="0"/>
                </a:tc>
              </a:tr>
              <a:tr h="23083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 b="1" dirty="0">
                          <a:solidFill>
                            <a:srgbClr val="002060"/>
                          </a:solidFill>
                          <a:effectLst/>
                        </a:rPr>
                        <a:t>Lingua e Letteratura Italiana</a:t>
                      </a:r>
                      <a:endParaRPr lang="it-IT" sz="1400" b="1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 b="1" dirty="0">
                          <a:effectLst/>
                        </a:rPr>
                        <a:t>4</a:t>
                      </a:r>
                      <a:endParaRPr lang="it-IT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 b="1">
                          <a:effectLst/>
                        </a:rPr>
                        <a:t>4</a:t>
                      </a:r>
                      <a:endParaRPr lang="it-IT" sz="1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 b="1">
                          <a:effectLst/>
                        </a:rPr>
                        <a:t>4</a:t>
                      </a:r>
                      <a:endParaRPr lang="it-IT" sz="1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</a:tr>
              <a:tr h="23083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 b="1" dirty="0">
                          <a:solidFill>
                            <a:srgbClr val="002060"/>
                          </a:solidFill>
                          <a:effectLst/>
                        </a:rPr>
                        <a:t>Storia</a:t>
                      </a:r>
                      <a:endParaRPr lang="it-IT" sz="1400" b="1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 b="1" dirty="0">
                          <a:effectLst/>
                        </a:rPr>
                        <a:t>2</a:t>
                      </a:r>
                      <a:endParaRPr lang="it-IT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 b="1" dirty="0">
                          <a:effectLst/>
                        </a:rPr>
                        <a:t>2</a:t>
                      </a:r>
                      <a:endParaRPr lang="it-IT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 b="1" dirty="0">
                          <a:effectLst/>
                        </a:rPr>
                        <a:t>2</a:t>
                      </a:r>
                      <a:endParaRPr lang="it-IT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</a:tr>
              <a:tr h="23083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 b="1" dirty="0">
                          <a:solidFill>
                            <a:srgbClr val="002060"/>
                          </a:solidFill>
                          <a:effectLst/>
                        </a:rPr>
                        <a:t>I lingua straniera-inglese</a:t>
                      </a:r>
                      <a:endParaRPr lang="it-IT" sz="1400" b="1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 b="1" dirty="0">
                          <a:effectLst/>
                        </a:rPr>
                        <a:t>2</a:t>
                      </a:r>
                      <a:endParaRPr lang="it-IT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 b="1" dirty="0">
                          <a:effectLst/>
                        </a:rPr>
                        <a:t>2</a:t>
                      </a:r>
                      <a:endParaRPr lang="it-IT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 b="1" dirty="0">
                          <a:effectLst/>
                        </a:rPr>
                        <a:t>2</a:t>
                      </a:r>
                      <a:endParaRPr lang="it-IT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</a:tr>
              <a:tr h="23083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 b="1" dirty="0">
                          <a:solidFill>
                            <a:srgbClr val="002060"/>
                          </a:solidFill>
                          <a:effectLst/>
                        </a:rPr>
                        <a:t>Matematica</a:t>
                      </a:r>
                      <a:endParaRPr lang="it-IT" sz="1400" b="1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 b="1">
                          <a:effectLst/>
                        </a:rPr>
                        <a:t>3</a:t>
                      </a:r>
                      <a:endParaRPr lang="it-IT" sz="1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 b="1">
                          <a:effectLst/>
                        </a:rPr>
                        <a:t>3</a:t>
                      </a:r>
                      <a:endParaRPr lang="it-IT" sz="1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 b="1" dirty="0">
                          <a:effectLst/>
                        </a:rPr>
                        <a:t>3</a:t>
                      </a:r>
                      <a:endParaRPr lang="it-IT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</a:tr>
              <a:tr h="23083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 b="1" dirty="0">
                          <a:solidFill>
                            <a:srgbClr val="002060"/>
                          </a:solidFill>
                          <a:effectLst/>
                        </a:rPr>
                        <a:t>Scienze Motorie e Sportive</a:t>
                      </a:r>
                      <a:endParaRPr lang="it-IT" sz="1400" b="1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 b="1">
                          <a:effectLst/>
                        </a:rPr>
                        <a:t>2</a:t>
                      </a:r>
                      <a:endParaRPr lang="it-IT" sz="1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 b="1">
                          <a:effectLst/>
                        </a:rPr>
                        <a:t>2</a:t>
                      </a:r>
                      <a:endParaRPr lang="it-IT" sz="1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 b="1" dirty="0">
                          <a:effectLst/>
                        </a:rPr>
                        <a:t>2</a:t>
                      </a:r>
                      <a:endParaRPr lang="it-IT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</a:tr>
              <a:tr h="46167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 b="1" dirty="0" err="1">
                          <a:solidFill>
                            <a:srgbClr val="002060"/>
                          </a:solidFill>
                          <a:effectLst/>
                        </a:rPr>
                        <a:t>Insegn.Relig.Cattolica</a:t>
                      </a:r>
                      <a:r>
                        <a:rPr lang="it-IT" sz="1400" b="1" dirty="0">
                          <a:solidFill>
                            <a:srgbClr val="002060"/>
                          </a:solidFill>
                          <a:effectLst/>
                        </a:rPr>
                        <a:t>-Attività </a:t>
                      </a:r>
                      <a:r>
                        <a:rPr lang="it-IT" sz="1400" b="1" dirty="0" err="1">
                          <a:solidFill>
                            <a:srgbClr val="002060"/>
                          </a:solidFill>
                          <a:effectLst/>
                        </a:rPr>
                        <a:t>altern</a:t>
                      </a:r>
                      <a:r>
                        <a:rPr lang="it-IT" sz="1400" b="1" dirty="0">
                          <a:solidFill>
                            <a:srgbClr val="002060"/>
                          </a:solidFill>
                          <a:effectLst/>
                        </a:rPr>
                        <a:t>.</a:t>
                      </a:r>
                      <a:endParaRPr lang="it-IT" sz="1400" b="1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 b="1">
                          <a:effectLst/>
                        </a:rPr>
                        <a:t>1</a:t>
                      </a:r>
                      <a:endParaRPr lang="it-IT" sz="1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 b="1">
                          <a:effectLst/>
                        </a:rPr>
                        <a:t>1</a:t>
                      </a:r>
                      <a:endParaRPr lang="it-IT" sz="1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 b="1" dirty="0">
                          <a:effectLst/>
                        </a:rPr>
                        <a:t>1</a:t>
                      </a:r>
                      <a:endParaRPr lang="it-IT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</a:tr>
              <a:tr h="207756"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 b="1" dirty="0">
                          <a:solidFill>
                            <a:srgbClr val="FFC000"/>
                          </a:solidFill>
                          <a:effectLst/>
                        </a:rPr>
                        <a:t>DISCIPLINE </a:t>
                      </a:r>
                      <a:r>
                        <a:rPr lang="it-IT" sz="1600" b="1" dirty="0" smtClean="0">
                          <a:solidFill>
                            <a:srgbClr val="FFC000"/>
                          </a:solidFill>
                          <a:effectLst/>
                        </a:rPr>
                        <a:t>PROFESSIONALI</a:t>
                      </a:r>
                      <a:endParaRPr lang="it-IT" sz="1600" b="1" dirty="0">
                        <a:solidFill>
                          <a:srgbClr val="FFC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46167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 b="1" dirty="0">
                          <a:solidFill>
                            <a:srgbClr val="002060"/>
                          </a:solidFill>
                          <a:effectLst/>
                        </a:rPr>
                        <a:t>II lingua straniera (francese o tedesco)</a:t>
                      </a:r>
                      <a:endParaRPr lang="it-IT" sz="1400" b="1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 b="1" dirty="0">
                          <a:effectLst/>
                        </a:rPr>
                        <a:t>3</a:t>
                      </a:r>
                      <a:endParaRPr lang="it-IT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 b="1">
                          <a:effectLst/>
                        </a:rPr>
                        <a:t>3</a:t>
                      </a:r>
                      <a:endParaRPr lang="it-IT" sz="1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 b="1" dirty="0">
                          <a:effectLst/>
                        </a:rPr>
                        <a:t>3</a:t>
                      </a:r>
                      <a:endParaRPr lang="it-IT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</a:tr>
              <a:tr h="46167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 b="1" dirty="0" err="1">
                          <a:solidFill>
                            <a:srgbClr val="002060"/>
                          </a:solidFill>
                          <a:effectLst/>
                        </a:rPr>
                        <a:t>Scien</a:t>
                      </a:r>
                      <a:r>
                        <a:rPr lang="it-IT" sz="1400" b="1" dirty="0">
                          <a:solidFill>
                            <a:srgbClr val="002060"/>
                          </a:solidFill>
                          <a:effectLst/>
                        </a:rPr>
                        <a:t>. e cult. dell’</a:t>
                      </a:r>
                      <a:r>
                        <a:rPr lang="it-IT" sz="1400" b="1" dirty="0" err="1">
                          <a:solidFill>
                            <a:srgbClr val="002060"/>
                          </a:solidFill>
                          <a:effectLst/>
                        </a:rPr>
                        <a:t>aliment</a:t>
                      </a:r>
                      <a:r>
                        <a:rPr lang="it-IT" sz="1400" b="1" dirty="0">
                          <a:solidFill>
                            <a:srgbClr val="002060"/>
                          </a:solidFill>
                          <a:effectLst/>
                        </a:rPr>
                        <a:t>. + Pasticceria</a:t>
                      </a:r>
                      <a:endParaRPr lang="it-IT" sz="1400" b="1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 b="1" dirty="0">
                          <a:effectLst/>
                        </a:rPr>
                        <a:t>5</a:t>
                      </a:r>
                      <a:endParaRPr lang="it-IT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 b="1" dirty="0">
                          <a:effectLst/>
                        </a:rPr>
                        <a:t>4</a:t>
                      </a:r>
                      <a:endParaRPr lang="it-IT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 b="1" dirty="0">
                          <a:effectLst/>
                        </a:rPr>
                        <a:t>5</a:t>
                      </a:r>
                      <a:endParaRPr lang="it-IT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</a:tr>
              <a:tr h="46167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 b="1" dirty="0">
                          <a:solidFill>
                            <a:srgbClr val="002060"/>
                          </a:solidFill>
                          <a:effectLst/>
                        </a:rPr>
                        <a:t>Diritto e </a:t>
                      </a:r>
                      <a:r>
                        <a:rPr lang="it-IT" sz="1400" b="1" dirty="0" err="1">
                          <a:solidFill>
                            <a:srgbClr val="002060"/>
                          </a:solidFill>
                          <a:effectLst/>
                        </a:rPr>
                        <a:t>Tecn</a:t>
                      </a:r>
                      <a:r>
                        <a:rPr lang="it-IT" sz="1400" b="1" dirty="0">
                          <a:solidFill>
                            <a:srgbClr val="002060"/>
                          </a:solidFill>
                          <a:effectLst/>
                        </a:rPr>
                        <a:t>. </a:t>
                      </a:r>
                      <a:r>
                        <a:rPr lang="it-IT" sz="1400" b="1" dirty="0" err="1">
                          <a:solidFill>
                            <a:srgbClr val="002060"/>
                          </a:solidFill>
                          <a:effectLst/>
                        </a:rPr>
                        <a:t>Amm</a:t>
                      </a:r>
                      <a:r>
                        <a:rPr lang="it-IT" sz="1400" b="1" dirty="0">
                          <a:solidFill>
                            <a:srgbClr val="002060"/>
                          </a:solidFill>
                          <a:effectLst/>
                        </a:rPr>
                        <a:t>. </a:t>
                      </a:r>
                      <a:r>
                        <a:rPr lang="it-IT" sz="1400" b="1" dirty="0" err="1">
                          <a:solidFill>
                            <a:srgbClr val="002060"/>
                          </a:solidFill>
                          <a:effectLst/>
                        </a:rPr>
                        <a:t>Strutt</a:t>
                      </a:r>
                      <a:r>
                        <a:rPr lang="it-IT" sz="1400" b="1" dirty="0">
                          <a:solidFill>
                            <a:srgbClr val="002060"/>
                          </a:solidFill>
                          <a:effectLst/>
                        </a:rPr>
                        <a:t>. Ricettiva</a:t>
                      </a:r>
                      <a:endParaRPr lang="it-IT" sz="1400" b="1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 b="1" dirty="0">
                          <a:effectLst/>
                        </a:rPr>
                        <a:t>4</a:t>
                      </a:r>
                      <a:endParaRPr lang="it-IT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 b="1" dirty="0">
                          <a:effectLst/>
                        </a:rPr>
                        <a:t>4</a:t>
                      </a:r>
                      <a:endParaRPr lang="it-IT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 b="1">
                          <a:effectLst/>
                        </a:rPr>
                        <a:t>4</a:t>
                      </a:r>
                      <a:endParaRPr lang="it-IT" sz="1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</a:tr>
              <a:tr h="23083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 b="1" dirty="0" err="1">
                          <a:solidFill>
                            <a:srgbClr val="002060"/>
                          </a:solidFill>
                          <a:effectLst/>
                        </a:rPr>
                        <a:t>Laborat</a:t>
                      </a:r>
                      <a:r>
                        <a:rPr lang="it-IT" sz="1400" b="1" dirty="0">
                          <a:solidFill>
                            <a:srgbClr val="002060"/>
                          </a:solidFill>
                          <a:effectLst/>
                        </a:rPr>
                        <a:t>. Pasticceria</a:t>
                      </a:r>
                      <a:endParaRPr lang="it-IT" sz="1400" b="1" i="1" dirty="0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 b="1" dirty="0">
                          <a:effectLst/>
                        </a:rPr>
                        <a:t>7</a:t>
                      </a:r>
                      <a:endParaRPr lang="it-IT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 b="1" dirty="0">
                          <a:effectLst/>
                        </a:rPr>
                        <a:t>6</a:t>
                      </a:r>
                      <a:endParaRPr lang="it-IT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 b="1" dirty="0">
                          <a:effectLst/>
                        </a:rPr>
                        <a:t>6</a:t>
                      </a:r>
                      <a:endParaRPr lang="it-IT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</a:tr>
              <a:tr h="46167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 b="1" dirty="0" err="1">
                          <a:solidFill>
                            <a:srgbClr val="002060"/>
                          </a:solidFill>
                          <a:effectLst/>
                        </a:rPr>
                        <a:t>Tecn</a:t>
                      </a:r>
                      <a:r>
                        <a:rPr lang="it-IT" sz="1400" b="1" dirty="0">
                          <a:solidFill>
                            <a:srgbClr val="002060"/>
                          </a:solidFill>
                          <a:effectLst/>
                        </a:rPr>
                        <a:t>. </a:t>
                      </a:r>
                      <a:r>
                        <a:rPr lang="it-IT" sz="1400" b="1" dirty="0" err="1">
                          <a:solidFill>
                            <a:srgbClr val="002060"/>
                          </a:solidFill>
                          <a:effectLst/>
                        </a:rPr>
                        <a:t>organizz</a:t>
                      </a:r>
                      <a:r>
                        <a:rPr lang="it-IT" sz="1400" b="1" dirty="0">
                          <a:solidFill>
                            <a:srgbClr val="002060"/>
                          </a:solidFill>
                          <a:effectLst/>
                        </a:rPr>
                        <a:t>. gestione </a:t>
                      </a:r>
                      <a:r>
                        <a:rPr lang="it-IT" sz="1400" b="1" dirty="0" err="1">
                          <a:solidFill>
                            <a:srgbClr val="002060"/>
                          </a:solidFill>
                          <a:effectLst/>
                        </a:rPr>
                        <a:t>proc</a:t>
                      </a:r>
                      <a:r>
                        <a:rPr lang="it-IT" sz="1400" b="1" dirty="0">
                          <a:solidFill>
                            <a:srgbClr val="002060"/>
                          </a:solidFill>
                          <a:effectLst/>
                        </a:rPr>
                        <a:t>. produttivi</a:t>
                      </a:r>
                      <a:endParaRPr lang="it-IT" sz="1400" b="1" i="1" dirty="0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 b="1" dirty="0">
                          <a:effectLst/>
                        </a:rPr>
                        <a:t> </a:t>
                      </a:r>
                      <a:endParaRPr lang="it-IT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 b="1" dirty="0">
                          <a:effectLst/>
                        </a:rPr>
                        <a:t>2</a:t>
                      </a:r>
                      <a:endParaRPr lang="it-IT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 b="1" dirty="0">
                          <a:effectLst/>
                        </a:rPr>
                        <a:t>2</a:t>
                      </a:r>
                      <a:endParaRPr lang="it-IT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</a:tr>
              <a:tr h="23083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b="1" dirty="0">
                          <a:effectLst/>
                        </a:rPr>
                        <a:t>Tot. ore</a:t>
                      </a:r>
                      <a:endParaRPr lang="it-IT" sz="1800" b="1" i="1" dirty="0">
                        <a:effectLst/>
                        <a:latin typeface="Times New Roman"/>
                      </a:endParaRPr>
                    </a:p>
                  </a:txBody>
                  <a:tcPr marL="44450" marR="44450" marT="0" marB="0"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 b="1" dirty="0">
                          <a:effectLst/>
                        </a:rPr>
                        <a:t>32 *</a:t>
                      </a:r>
                      <a:endParaRPr lang="it-IT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013200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277432" cy="548640"/>
          </a:xfrm>
        </p:spPr>
        <p:txBody>
          <a:bodyPr>
            <a:normAutofit fontScale="90000"/>
          </a:bodyPr>
          <a:lstStyle/>
          <a:p>
            <a:pPr marL="0" indent="0">
              <a:buNone/>
            </a:pPr>
            <a:r>
              <a:rPr lang="it-IT" b="1" dirty="0" smtClean="0">
                <a:solidFill>
                  <a:srgbClr val="C00000"/>
                </a:solidFill>
              </a:rPr>
              <a:t>ARTICOLAZIONE SERVIZI DI SALA E VENDITA </a:t>
            </a:r>
            <a:endParaRPr lang="it-IT" b="1" dirty="0">
              <a:solidFill>
                <a:srgbClr val="C00000"/>
              </a:solidFill>
            </a:endParaRPr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962619903"/>
              </p:ext>
            </p:extLst>
          </p:nvPr>
        </p:nvGraphicFramePr>
        <p:xfrm>
          <a:off x="1907704" y="1988840"/>
          <a:ext cx="5256582" cy="361716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56380"/>
                <a:gridCol w="566365"/>
                <a:gridCol w="566365"/>
                <a:gridCol w="567472"/>
              </a:tblGrid>
              <a:tr h="23574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 b="1" dirty="0" smtClean="0">
                          <a:solidFill>
                            <a:srgbClr val="0070C0"/>
                          </a:solidFill>
                          <a:effectLst/>
                        </a:rPr>
                        <a:t>DISCIPLINE </a:t>
                      </a:r>
                      <a:r>
                        <a:rPr lang="it-IT" sz="1400" b="1" dirty="0">
                          <a:solidFill>
                            <a:srgbClr val="0070C0"/>
                          </a:solidFill>
                          <a:effectLst/>
                        </a:rPr>
                        <a:t>GENERALI </a:t>
                      </a:r>
                      <a:endParaRPr lang="it-IT" sz="1400" b="1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 b="1" dirty="0">
                          <a:solidFill>
                            <a:srgbClr val="0070C0"/>
                          </a:solidFill>
                          <a:effectLst/>
                        </a:rPr>
                        <a:t>CLASSI</a:t>
                      </a:r>
                      <a:endParaRPr lang="it-IT" sz="1400" b="1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23574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000" kern="0">
                          <a:effectLst/>
                        </a:rPr>
                        <a:t> </a:t>
                      </a:r>
                      <a:endParaRPr lang="it-IT" sz="1000" b="1" kern="0">
                        <a:effectLst/>
                        <a:latin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 b="1" kern="0" dirty="0">
                          <a:solidFill>
                            <a:srgbClr val="0070C0"/>
                          </a:solidFill>
                          <a:effectLst/>
                        </a:rPr>
                        <a:t>III</a:t>
                      </a:r>
                      <a:endParaRPr lang="it-IT" sz="1400" b="1" kern="0" dirty="0">
                        <a:solidFill>
                          <a:srgbClr val="0070C0"/>
                        </a:solidFill>
                        <a:effectLst/>
                        <a:latin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 b="1" kern="0" dirty="0" smtClean="0">
                          <a:solidFill>
                            <a:srgbClr val="0070C0"/>
                          </a:solidFill>
                          <a:effectLst/>
                        </a:rPr>
                        <a:t>IV</a:t>
                      </a:r>
                      <a:endParaRPr lang="it-IT" sz="1400" b="1" kern="0" dirty="0">
                        <a:solidFill>
                          <a:srgbClr val="0070C0"/>
                        </a:solidFill>
                        <a:effectLst/>
                        <a:latin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 b="1" kern="0" dirty="0" smtClean="0">
                          <a:solidFill>
                            <a:srgbClr val="0070C0"/>
                          </a:solidFill>
                          <a:effectLst/>
                        </a:rPr>
                        <a:t>V</a:t>
                      </a:r>
                      <a:endParaRPr lang="it-IT" sz="1400" b="1" kern="0" dirty="0">
                        <a:solidFill>
                          <a:srgbClr val="0070C0"/>
                        </a:solidFill>
                        <a:effectLst/>
                        <a:latin typeface="Times New Roman"/>
                      </a:endParaRPr>
                    </a:p>
                  </a:txBody>
                  <a:tcPr marL="44450" marR="44450" marT="0" marB="0"/>
                </a:tc>
              </a:tr>
              <a:tr h="23574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 b="1" dirty="0">
                          <a:effectLst/>
                        </a:rPr>
                        <a:t>Lingua e Letteratura Italiana</a:t>
                      </a:r>
                      <a:endParaRPr lang="it-IT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 b="1" dirty="0">
                          <a:effectLst/>
                        </a:rPr>
                        <a:t>4</a:t>
                      </a:r>
                      <a:endParaRPr lang="it-IT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 b="1">
                          <a:effectLst/>
                        </a:rPr>
                        <a:t>4</a:t>
                      </a:r>
                      <a:endParaRPr lang="it-IT" sz="1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 b="1">
                          <a:effectLst/>
                        </a:rPr>
                        <a:t>4</a:t>
                      </a:r>
                      <a:endParaRPr lang="it-IT" sz="1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</a:tr>
              <a:tr h="23574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 b="1" dirty="0">
                          <a:effectLst/>
                        </a:rPr>
                        <a:t>Storia</a:t>
                      </a:r>
                      <a:endParaRPr lang="it-IT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 b="1" dirty="0">
                          <a:effectLst/>
                        </a:rPr>
                        <a:t>2</a:t>
                      </a:r>
                      <a:endParaRPr lang="it-IT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 b="1">
                          <a:effectLst/>
                        </a:rPr>
                        <a:t>2</a:t>
                      </a:r>
                      <a:endParaRPr lang="it-IT" sz="1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 b="1">
                          <a:effectLst/>
                        </a:rPr>
                        <a:t>2</a:t>
                      </a:r>
                      <a:endParaRPr lang="it-IT" sz="1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</a:tr>
              <a:tr h="23574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 b="1" dirty="0">
                          <a:effectLst/>
                        </a:rPr>
                        <a:t>I lingua straniera-inglese</a:t>
                      </a:r>
                      <a:endParaRPr lang="it-IT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 b="1" dirty="0">
                          <a:effectLst/>
                        </a:rPr>
                        <a:t>2</a:t>
                      </a:r>
                      <a:endParaRPr lang="it-IT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 b="1">
                          <a:effectLst/>
                        </a:rPr>
                        <a:t>2</a:t>
                      </a:r>
                      <a:endParaRPr lang="it-IT" sz="1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 b="1">
                          <a:effectLst/>
                        </a:rPr>
                        <a:t>2</a:t>
                      </a:r>
                      <a:endParaRPr lang="it-IT" sz="1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</a:tr>
              <a:tr h="23574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 b="1" dirty="0">
                          <a:effectLst/>
                        </a:rPr>
                        <a:t>Matematica</a:t>
                      </a:r>
                      <a:endParaRPr lang="it-IT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 b="1" dirty="0">
                          <a:effectLst/>
                        </a:rPr>
                        <a:t>3</a:t>
                      </a:r>
                      <a:endParaRPr lang="it-IT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 b="1">
                          <a:effectLst/>
                        </a:rPr>
                        <a:t>3</a:t>
                      </a:r>
                      <a:endParaRPr lang="it-IT" sz="1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 b="1">
                          <a:effectLst/>
                        </a:rPr>
                        <a:t>3</a:t>
                      </a:r>
                      <a:endParaRPr lang="it-IT" sz="1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</a:tr>
              <a:tr h="23574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 b="1" dirty="0">
                          <a:effectLst/>
                        </a:rPr>
                        <a:t>Scienze Motorie e Sportive</a:t>
                      </a:r>
                      <a:endParaRPr lang="it-IT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 b="1" dirty="0">
                          <a:effectLst/>
                        </a:rPr>
                        <a:t>2</a:t>
                      </a:r>
                      <a:endParaRPr lang="it-IT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 b="1" dirty="0">
                          <a:effectLst/>
                        </a:rPr>
                        <a:t>2</a:t>
                      </a:r>
                      <a:endParaRPr lang="it-IT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 b="1">
                          <a:effectLst/>
                        </a:rPr>
                        <a:t>2</a:t>
                      </a:r>
                      <a:endParaRPr lang="it-IT" sz="1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</a:tr>
              <a:tr h="23574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 b="1" dirty="0" err="1">
                          <a:effectLst/>
                        </a:rPr>
                        <a:t>Insegn.Relig.Cattolica</a:t>
                      </a:r>
                      <a:r>
                        <a:rPr lang="it-IT" sz="1400" b="1" dirty="0">
                          <a:effectLst/>
                        </a:rPr>
                        <a:t>-Attività </a:t>
                      </a:r>
                      <a:r>
                        <a:rPr lang="it-IT" sz="1400" b="1" dirty="0" err="1">
                          <a:effectLst/>
                        </a:rPr>
                        <a:t>altern</a:t>
                      </a:r>
                      <a:r>
                        <a:rPr lang="it-IT" sz="1400" b="1" dirty="0">
                          <a:effectLst/>
                        </a:rPr>
                        <a:t>.</a:t>
                      </a:r>
                      <a:endParaRPr lang="it-IT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 b="1" dirty="0">
                          <a:effectLst/>
                        </a:rPr>
                        <a:t>1</a:t>
                      </a:r>
                      <a:endParaRPr lang="it-IT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 b="1" dirty="0">
                          <a:effectLst/>
                        </a:rPr>
                        <a:t>1</a:t>
                      </a:r>
                      <a:endParaRPr lang="it-IT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 b="1" dirty="0">
                          <a:effectLst/>
                        </a:rPr>
                        <a:t>1</a:t>
                      </a:r>
                      <a:endParaRPr lang="it-IT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</a:tr>
              <a:tr h="212166">
                <a:tc gridSpan="4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it-IT" sz="1400" b="1" dirty="0" smtClean="0">
                          <a:solidFill>
                            <a:srgbClr val="0070C0"/>
                          </a:solidFill>
                          <a:effectLst/>
                        </a:rPr>
                        <a:t>             DISCIPLINE PROFESSIONALI </a:t>
                      </a:r>
                      <a:endParaRPr lang="it-IT" sz="1400" b="1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27697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 b="1" dirty="0">
                          <a:effectLst/>
                        </a:rPr>
                        <a:t>II lingua straniera (francese o tedesco)</a:t>
                      </a:r>
                      <a:endParaRPr lang="it-IT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 b="1" dirty="0">
                          <a:effectLst/>
                        </a:rPr>
                        <a:t>3</a:t>
                      </a:r>
                      <a:endParaRPr lang="it-IT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 b="1">
                          <a:effectLst/>
                        </a:rPr>
                        <a:t>3</a:t>
                      </a:r>
                      <a:endParaRPr lang="it-IT" sz="1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 b="1">
                          <a:effectLst/>
                        </a:rPr>
                        <a:t>3</a:t>
                      </a:r>
                      <a:endParaRPr lang="it-IT" sz="1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</a:tr>
              <a:tr h="23574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 b="1" dirty="0">
                          <a:effectLst/>
                        </a:rPr>
                        <a:t>Scienza e cult. dell’</a:t>
                      </a:r>
                      <a:r>
                        <a:rPr lang="it-IT" sz="1400" b="1" dirty="0" err="1">
                          <a:effectLst/>
                        </a:rPr>
                        <a:t>aliment</a:t>
                      </a:r>
                      <a:r>
                        <a:rPr lang="it-IT" sz="1400" b="1" dirty="0">
                          <a:effectLst/>
                        </a:rPr>
                        <a:t>. + sala</a:t>
                      </a:r>
                      <a:endParaRPr lang="it-IT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 b="1" dirty="0">
                          <a:effectLst/>
                        </a:rPr>
                        <a:t>5</a:t>
                      </a:r>
                      <a:endParaRPr lang="it-IT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 b="1">
                          <a:effectLst/>
                        </a:rPr>
                        <a:t>4</a:t>
                      </a:r>
                      <a:endParaRPr lang="it-IT" sz="1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 b="1">
                          <a:effectLst/>
                        </a:rPr>
                        <a:t>5</a:t>
                      </a:r>
                      <a:endParaRPr lang="it-IT" sz="1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</a:tr>
              <a:tr h="23574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 b="1" dirty="0">
                          <a:effectLst/>
                        </a:rPr>
                        <a:t>Diritto e </a:t>
                      </a:r>
                      <a:r>
                        <a:rPr lang="it-IT" sz="1400" b="1" dirty="0" err="1">
                          <a:effectLst/>
                        </a:rPr>
                        <a:t>Tecn</a:t>
                      </a:r>
                      <a:r>
                        <a:rPr lang="it-IT" sz="1400" b="1" dirty="0">
                          <a:effectLst/>
                        </a:rPr>
                        <a:t>. </a:t>
                      </a:r>
                      <a:r>
                        <a:rPr lang="it-IT" sz="1400" b="1" dirty="0" err="1">
                          <a:effectLst/>
                        </a:rPr>
                        <a:t>Amm</a:t>
                      </a:r>
                      <a:r>
                        <a:rPr lang="it-IT" sz="1400" b="1" dirty="0">
                          <a:effectLst/>
                        </a:rPr>
                        <a:t>. </a:t>
                      </a:r>
                      <a:r>
                        <a:rPr lang="it-IT" sz="1400" b="1" dirty="0" err="1">
                          <a:effectLst/>
                        </a:rPr>
                        <a:t>Strutt</a:t>
                      </a:r>
                      <a:r>
                        <a:rPr lang="it-IT" sz="1400" b="1" dirty="0">
                          <a:effectLst/>
                        </a:rPr>
                        <a:t>. Ricettiva</a:t>
                      </a:r>
                      <a:endParaRPr lang="it-IT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 b="1" dirty="0">
                          <a:effectLst/>
                        </a:rPr>
                        <a:t>4</a:t>
                      </a:r>
                      <a:endParaRPr lang="it-IT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 b="1" dirty="0">
                          <a:effectLst/>
                        </a:rPr>
                        <a:t>4</a:t>
                      </a:r>
                      <a:endParaRPr lang="it-IT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 b="1">
                          <a:effectLst/>
                        </a:rPr>
                        <a:t>4</a:t>
                      </a:r>
                      <a:endParaRPr lang="it-IT" sz="1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</a:tr>
              <a:tr h="23574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 b="1" dirty="0" err="1">
                          <a:effectLst/>
                        </a:rPr>
                        <a:t>Labor</a:t>
                      </a:r>
                      <a:r>
                        <a:rPr lang="it-IT" sz="1400" b="1" dirty="0">
                          <a:effectLst/>
                        </a:rPr>
                        <a:t>. </a:t>
                      </a:r>
                      <a:r>
                        <a:rPr lang="it-IT" sz="1400" b="1" dirty="0" err="1">
                          <a:effectLst/>
                        </a:rPr>
                        <a:t>Serv</a:t>
                      </a:r>
                      <a:r>
                        <a:rPr lang="it-IT" sz="1400" b="1" dirty="0">
                          <a:effectLst/>
                        </a:rPr>
                        <a:t>. </a:t>
                      </a:r>
                      <a:r>
                        <a:rPr lang="it-IT" sz="1400" b="1" dirty="0" err="1">
                          <a:effectLst/>
                        </a:rPr>
                        <a:t>Enogastron</a:t>
                      </a:r>
                      <a:r>
                        <a:rPr lang="it-IT" sz="1400" b="1" dirty="0">
                          <a:effectLst/>
                        </a:rPr>
                        <a:t>.-settore sala</a:t>
                      </a:r>
                      <a:endParaRPr lang="it-IT" sz="1400" b="1" i="1" dirty="0">
                        <a:effectLst/>
                        <a:latin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 b="1">
                          <a:effectLst/>
                        </a:rPr>
                        <a:t>7</a:t>
                      </a:r>
                      <a:endParaRPr lang="it-IT" sz="1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 b="1" dirty="0">
                          <a:effectLst/>
                        </a:rPr>
                        <a:t>6</a:t>
                      </a:r>
                      <a:endParaRPr lang="it-IT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 b="1">
                          <a:effectLst/>
                        </a:rPr>
                        <a:t>6</a:t>
                      </a:r>
                      <a:endParaRPr lang="it-IT" sz="1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</a:tr>
              <a:tr h="22888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 b="1" dirty="0" err="1">
                          <a:effectLst/>
                        </a:rPr>
                        <a:t>Labor</a:t>
                      </a:r>
                      <a:r>
                        <a:rPr lang="it-IT" sz="1400" b="1" dirty="0">
                          <a:effectLst/>
                        </a:rPr>
                        <a:t>. </a:t>
                      </a:r>
                      <a:r>
                        <a:rPr lang="it-IT" sz="1400" b="1" dirty="0" err="1">
                          <a:effectLst/>
                        </a:rPr>
                        <a:t>Serv</a:t>
                      </a:r>
                      <a:r>
                        <a:rPr lang="it-IT" sz="1400" b="1" dirty="0">
                          <a:effectLst/>
                        </a:rPr>
                        <a:t>. </a:t>
                      </a:r>
                      <a:r>
                        <a:rPr lang="it-IT" sz="1400" b="1" dirty="0" err="1">
                          <a:effectLst/>
                        </a:rPr>
                        <a:t>Enogastron</a:t>
                      </a:r>
                      <a:r>
                        <a:rPr lang="it-IT" sz="1400" b="1" dirty="0">
                          <a:effectLst/>
                        </a:rPr>
                        <a:t>.-settore cucina</a:t>
                      </a:r>
                      <a:endParaRPr lang="it-IT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 b="1">
                          <a:effectLst/>
                        </a:rPr>
                        <a:t> </a:t>
                      </a:r>
                      <a:endParaRPr lang="it-IT" sz="1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 b="1" dirty="0">
                          <a:effectLst/>
                        </a:rPr>
                        <a:t>2</a:t>
                      </a:r>
                      <a:endParaRPr lang="it-IT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 b="1" dirty="0">
                          <a:effectLst/>
                        </a:rPr>
                        <a:t>2</a:t>
                      </a:r>
                      <a:endParaRPr lang="it-IT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</a:tr>
              <a:tr h="23574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000" b="1" dirty="0">
                          <a:effectLst/>
                        </a:rPr>
                        <a:t>Tot. ore</a:t>
                      </a:r>
                      <a:endParaRPr lang="it-IT" sz="2000" b="1" i="1" dirty="0">
                        <a:effectLst/>
                        <a:latin typeface="Times New Roman"/>
                      </a:endParaRPr>
                    </a:p>
                  </a:txBody>
                  <a:tcPr marL="44450" marR="44450" marT="0" marB="0"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000" b="1" dirty="0" smtClean="0">
                          <a:effectLst/>
                        </a:rPr>
                        <a:t>32*</a:t>
                      </a:r>
                      <a:endParaRPr lang="it-IT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86061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6917392" cy="548640"/>
          </a:xfrm>
        </p:spPr>
        <p:txBody>
          <a:bodyPr>
            <a:normAutofit fontScale="90000"/>
          </a:bodyPr>
          <a:lstStyle/>
          <a:p>
            <a:pPr marL="0" indent="0">
              <a:buNone/>
            </a:pPr>
            <a:r>
              <a:rPr lang="it-IT" b="1" dirty="0" smtClean="0"/>
              <a:t>ARTICOLAZIONE ACCOGLIENZA TURISTICA</a:t>
            </a:r>
            <a:endParaRPr lang="it-IT" b="1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558640357"/>
              </p:ext>
            </p:extLst>
          </p:nvPr>
        </p:nvGraphicFramePr>
        <p:xfrm>
          <a:off x="1187624" y="1916833"/>
          <a:ext cx="6048670" cy="368530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092273"/>
                <a:gridCol w="651708"/>
                <a:gridCol w="651708"/>
                <a:gridCol w="652981"/>
              </a:tblGrid>
              <a:tr h="3158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 b="1" dirty="0">
                          <a:solidFill>
                            <a:srgbClr val="002060"/>
                          </a:solidFill>
                          <a:effectLst/>
                        </a:rPr>
                        <a:t>DISCIPLINE </a:t>
                      </a:r>
                      <a:r>
                        <a:rPr lang="it-IT" sz="1600" b="1" dirty="0" smtClean="0">
                          <a:solidFill>
                            <a:srgbClr val="002060"/>
                          </a:solidFill>
                          <a:effectLst/>
                        </a:rPr>
                        <a:t>GENERALI</a:t>
                      </a:r>
                      <a:endParaRPr lang="it-IT" sz="1600" b="1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 b="1" dirty="0">
                          <a:solidFill>
                            <a:srgbClr val="002060"/>
                          </a:solidFill>
                          <a:effectLst/>
                        </a:rPr>
                        <a:t>CLASSI</a:t>
                      </a:r>
                      <a:endParaRPr lang="it-IT" sz="1600" b="1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21525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000" kern="0" dirty="0">
                          <a:effectLst/>
                        </a:rPr>
                        <a:t> </a:t>
                      </a:r>
                      <a:endParaRPr lang="it-IT" sz="1000" b="1" kern="0" dirty="0">
                        <a:effectLst/>
                        <a:latin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 b="1" kern="0" dirty="0">
                          <a:solidFill>
                            <a:srgbClr val="002060"/>
                          </a:solidFill>
                          <a:effectLst/>
                        </a:rPr>
                        <a:t>III</a:t>
                      </a:r>
                      <a:endParaRPr lang="it-IT" sz="1400" b="1" kern="0" dirty="0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 b="1" kern="0" dirty="0" smtClean="0">
                          <a:solidFill>
                            <a:srgbClr val="002060"/>
                          </a:solidFill>
                          <a:effectLst/>
                        </a:rPr>
                        <a:t>IV</a:t>
                      </a:r>
                      <a:endParaRPr lang="it-IT" sz="1400" b="1" kern="0" dirty="0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 b="1" kern="0" dirty="0" smtClean="0">
                          <a:solidFill>
                            <a:srgbClr val="002060"/>
                          </a:solidFill>
                          <a:effectLst/>
                        </a:rPr>
                        <a:t>V</a:t>
                      </a:r>
                      <a:endParaRPr lang="it-IT" sz="1400" b="1" kern="0" dirty="0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44450" marR="44450" marT="0" marB="0"/>
                </a:tc>
              </a:tr>
              <a:tr h="2152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 b="1" dirty="0">
                          <a:effectLst/>
                        </a:rPr>
                        <a:t>Lingua e Letteratura Italiana</a:t>
                      </a:r>
                      <a:endParaRPr lang="it-IT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 b="1" dirty="0">
                          <a:effectLst/>
                        </a:rPr>
                        <a:t>4</a:t>
                      </a:r>
                      <a:endParaRPr lang="it-IT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 b="1" dirty="0">
                          <a:effectLst/>
                        </a:rPr>
                        <a:t>4</a:t>
                      </a:r>
                      <a:endParaRPr lang="it-IT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 b="1" dirty="0">
                          <a:effectLst/>
                        </a:rPr>
                        <a:t>4</a:t>
                      </a:r>
                      <a:endParaRPr lang="it-IT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</a:tr>
              <a:tr h="2152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 b="1" dirty="0">
                          <a:effectLst/>
                        </a:rPr>
                        <a:t>Storia</a:t>
                      </a:r>
                      <a:endParaRPr lang="it-IT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 b="1" dirty="0">
                          <a:effectLst/>
                        </a:rPr>
                        <a:t>2</a:t>
                      </a:r>
                      <a:endParaRPr lang="it-IT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 b="1">
                          <a:effectLst/>
                        </a:rPr>
                        <a:t>2</a:t>
                      </a:r>
                      <a:endParaRPr lang="it-IT" sz="1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 b="1">
                          <a:effectLst/>
                        </a:rPr>
                        <a:t>2</a:t>
                      </a:r>
                      <a:endParaRPr lang="it-IT" sz="1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</a:tr>
              <a:tr h="2152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 b="1" dirty="0">
                          <a:effectLst/>
                        </a:rPr>
                        <a:t>I lingua straniera-inglese</a:t>
                      </a:r>
                      <a:endParaRPr lang="it-IT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 b="1" dirty="0">
                          <a:effectLst/>
                        </a:rPr>
                        <a:t>2</a:t>
                      </a:r>
                      <a:endParaRPr lang="it-IT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 b="1">
                          <a:effectLst/>
                        </a:rPr>
                        <a:t>2</a:t>
                      </a:r>
                      <a:endParaRPr lang="it-IT" sz="1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 b="1">
                          <a:effectLst/>
                        </a:rPr>
                        <a:t>2</a:t>
                      </a:r>
                      <a:endParaRPr lang="it-IT" sz="1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</a:tr>
              <a:tr h="2152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 b="1" dirty="0">
                          <a:effectLst/>
                        </a:rPr>
                        <a:t>Matematica</a:t>
                      </a:r>
                      <a:endParaRPr lang="it-IT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 b="1" dirty="0">
                          <a:effectLst/>
                        </a:rPr>
                        <a:t>3</a:t>
                      </a:r>
                      <a:endParaRPr lang="it-IT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 b="1">
                          <a:effectLst/>
                        </a:rPr>
                        <a:t>3</a:t>
                      </a:r>
                      <a:endParaRPr lang="it-IT" sz="1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 b="1">
                          <a:effectLst/>
                        </a:rPr>
                        <a:t>3</a:t>
                      </a:r>
                      <a:endParaRPr lang="it-IT" sz="1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</a:tr>
              <a:tr h="2152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 b="1" dirty="0">
                          <a:effectLst/>
                        </a:rPr>
                        <a:t>Scienze Motorie e Sportive</a:t>
                      </a:r>
                      <a:endParaRPr lang="it-IT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 b="1" dirty="0">
                          <a:effectLst/>
                        </a:rPr>
                        <a:t>2</a:t>
                      </a:r>
                      <a:endParaRPr lang="it-IT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 b="1">
                          <a:effectLst/>
                        </a:rPr>
                        <a:t>2</a:t>
                      </a:r>
                      <a:endParaRPr lang="it-IT" sz="1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 b="1">
                          <a:effectLst/>
                        </a:rPr>
                        <a:t>2</a:t>
                      </a:r>
                      <a:endParaRPr lang="it-IT" sz="1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</a:tr>
              <a:tr h="2152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 b="1" dirty="0" err="1">
                          <a:effectLst/>
                        </a:rPr>
                        <a:t>Insegn.Relig.Cattolica</a:t>
                      </a:r>
                      <a:r>
                        <a:rPr lang="it-IT" sz="1400" b="1" dirty="0">
                          <a:effectLst/>
                        </a:rPr>
                        <a:t>-Attività </a:t>
                      </a:r>
                      <a:r>
                        <a:rPr lang="it-IT" sz="1400" b="1" dirty="0" err="1">
                          <a:effectLst/>
                        </a:rPr>
                        <a:t>altern</a:t>
                      </a:r>
                      <a:r>
                        <a:rPr lang="it-IT" sz="1400" b="1" dirty="0">
                          <a:effectLst/>
                        </a:rPr>
                        <a:t>.</a:t>
                      </a:r>
                      <a:endParaRPr lang="it-IT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 b="1" dirty="0">
                          <a:effectLst/>
                        </a:rPr>
                        <a:t>1</a:t>
                      </a:r>
                      <a:endParaRPr lang="it-IT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 b="1" dirty="0">
                          <a:effectLst/>
                        </a:rPr>
                        <a:t>1</a:t>
                      </a:r>
                      <a:endParaRPr lang="it-IT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 b="1" dirty="0">
                          <a:effectLst/>
                        </a:rPr>
                        <a:t>1</a:t>
                      </a:r>
                      <a:endParaRPr lang="it-IT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</a:tr>
              <a:tr h="226445">
                <a:tc gridSpan="4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it-IT" sz="1600" b="1" dirty="0" smtClean="0">
                          <a:solidFill>
                            <a:srgbClr val="FF0000"/>
                          </a:solidFill>
                          <a:effectLst/>
                        </a:rPr>
                        <a:t>           DISCIPLINE PROFESSIONALI</a:t>
                      </a:r>
                      <a:endParaRPr lang="it-IT" sz="16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23781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 b="1" dirty="0">
                          <a:solidFill>
                            <a:schemeClr val="tx1"/>
                          </a:solidFill>
                          <a:effectLst/>
                        </a:rPr>
                        <a:t>II lingua straniera (francese o tedesco)</a:t>
                      </a:r>
                      <a:endParaRPr lang="it-IT" sz="14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 b="1" dirty="0">
                          <a:effectLst/>
                        </a:rPr>
                        <a:t>3</a:t>
                      </a:r>
                      <a:endParaRPr lang="it-IT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 b="1">
                          <a:effectLst/>
                        </a:rPr>
                        <a:t>3</a:t>
                      </a:r>
                      <a:endParaRPr lang="it-IT" sz="1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 b="1">
                          <a:effectLst/>
                        </a:rPr>
                        <a:t>4</a:t>
                      </a:r>
                      <a:endParaRPr lang="it-IT" sz="1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</a:tr>
              <a:tr h="2152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 b="1" dirty="0">
                          <a:solidFill>
                            <a:schemeClr val="tx1"/>
                          </a:solidFill>
                          <a:effectLst/>
                        </a:rPr>
                        <a:t>Scienza e cultura dell’alimentazione</a:t>
                      </a:r>
                      <a:endParaRPr lang="it-IT" sz="14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 b="1" dirty="0">
                          <a:effectLst/>
                        </a:rPr>
                        <a:t>2</a:t>
                      </a:r>
                      <a:endParaRPr lang="it-IT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 b="1">
                          <a:effectLst/>
                        </a:rPr>
                        <a:t>2</a:t>
                      </a:r>
                      <a:endParaRPr lang="it-IT" sz="1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 b="1">
                          <a:effectLst/>
                        </a:rPr>
                        <a:t>2</a:t>
                      </a:r>
                      <a:endParaRPr lang="it-IT" sz="1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</a:tr>
              <a:tr h="2152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 b="1" dirty="0">
                          <a:solidFill>
                            <a:schemeClr val="tx1"/>
                          </a:solidFill>
                          <a:effectLst/>
                        </a:rPr>
                        <a:t>Diritto e </a:t>
                      </a:r>
                      <a:r>
                        <a:rPr lang="it-IT" sz="1400" b="1" dirty="0" err="1">
                          <a:solidFill>
                            <a:schemeClr val="tx1"/>
                          </a:solidFill>
                          <a:effectLst/>
                        </a:rPr>
                        <a:t>Tecn</a:t>
                      </a:r>
                      <a:r>
                        <a:rPr lang="it-IT" sz="1400" b="1" dirty="0">
                          <a:solidFill>
                            <a:schemeClr val="tx1"/>
                          </a:solidFill>
                          <a:effectLst/>
                        </a:rPr>
                        <a:t>. </a:t>
                      </a:r>
                      <a:r>
                        <a:rPr lang="it-IT" sz="1400" b="1" dirty="0" err="1">
                          <a:solidFill>
                            <a:schemeClr val="tx1"/>
                          </a:solidFill>
                          <a:effectLst/>
                        </a:rPr>
                        <a:t>Amm</a:t>
                      </a:r>
                      <a:r>
                        <a:rPr lang="it-IT" sz="1400" b="1" dirty="0">
                          <a:solidFill>
                            <a:schemeClr val="tx1"/>
                          </a:solidFill>
                          <a:effectLst/>
                        </a:rPr>
                        <a:t>. </a:t>
                      </a:r>
                      <a:r>
                        <a:rPr lang="it-IT" sz="1400" b="1" dirty="0" err="1">
                          <a:solidFill>
                            <a:schemeClr val="tx1"/>
                          </a:solidFill>
                          <a:effectLst/>
                        </a:rPr>
                        <a:t>Strutt</a:t>
                      </a:r>
                      <a:r>
                        <a:rPr lang="it-IT" sz="1400" b="1" dirty="0">
                          <a:solidFill>
                            <a:schemeClr val="tx1"/>
                          </a:solidFill>
                          <a:effectLst/>
                        </a:rPr>
                        <a:t>. Ricettiva</a:t>
                      </a:r>
                      <a:endParaRPr lang="it-IT" sz="14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 b="1" dirty="0">
                          <a:effectLst/>
                        </a:rPr>
                        <a:t>4</a:t>
                      </a:r>
                      <a:endParaRPr lang="it-IT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 b="1">
                          <a:effectLst/>
                        </a:rPr>
                        <a:t>4</a:t>
                      </a:r>
                      <a:endParaRPr lang="it-IT" sz="1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 b="1">
                          <a:effectLst/>
                        </a:rPr>
                        <a:t>4</a:t>
                      </a:r>
                      <a:endParaRPr lang="it-IT" sz="1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</a:tr>
              <a:tr h="2152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 b="1" dirty="0" err="1">
                          <a:solidFill>
                            <a:schemeClr val="tx1"/>
                          </a:solidFill>
                          <a:effectLst/>
                        </a:rPr>
                        <a:t>Labor</a:t>
                      </a:r>
                      <a:r>
                        <a:rPr lang="it-IT" sz="1400" b="1" dirty="0">
                          <a:solidFill>
                            <a:schemeClr val="tx1"/>
                          </a:solidFill>
                          <a:effectLst/>
                        </a:rPr>
                        <a:t>. </a:t>
                      </a:r>
                      <a:r>
                        <a:rPr lang="it-IT" sz="1400" b="1" dirty="0" err="1">
                          <a:solidFill>
                            <a:schemeClr val="tx1"/>
                          </a:solidFill>
                          <a:effectLst/>
                        </a:rPr>
                        <a:t>Serv</a:t>
                      </a:r>
                      <a:r>
                        <a:rPr lang="it-IT" sz="1400" b="1" dirty="0">
                          <a:solidFill>
                            <a:schemeClr val="tx1"/>
                          </a:solidFill>
                          <a:effectLst/>
                        </a:rPr>
                        <a:t>. Accoglienza Turistica</a:t>
                      </a:r>
                      <a:endParaRPr lang="it-IT" sz="1400" b="1" i="1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 b="1" dirty="0">
                          <a:effectLst/>
                        </a:rPr>
                        <a:t>7</a:t>
                      </a:r>
                      <a:endParaRPr lang="it-IT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 b="1">
                          <a:effectLst/>
                        </a:rPr>
                        <a:t>6</a:t>
                      </a:r>
                      <a:endParaRPr lang="it-IT" sz="1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 b="1">
                          <a:effectLst/>
                        </a:rPr>
                        <a:t>6</a:t>
                      </a:r>
                      <a:endParaRPr lang="it-IT" sz="1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</a:tr>
              <a:tr h="2152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 b="1" dirty="0">
                          <a:solidFill>
                            <a:schemeClr val="tx1"/>
                          </a:solidFill>
                          <a:effectLst/>
                        </a:rPr>
                        <a:t>Arte e Territorio</a:t>
                      </a:r>
                      <a:endParaRPr lang="it-IT" sz="1400" b="1" i="1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 b="1" dirty="0">
                          <a:effectLst/>
                        </a:rPr>
                        <a:t>1</a:t>
                      </a:r>
                      <a:endParaRPr lang="it-IT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 b="1">
                          <a:effectLst/>
                        </a:rPr>
                        <a:t>2</a:t>
                      </a:r>
                      <a:endParaRPr lang="it-IT" sz="1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 b="1">
                          <a:effectLst/>
                        </a:rPr>
                        <a:t>2</a:t>
                      </a:r>
                      <a:endParaRPr lang="it-IT" sz="1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</a:tr>
              <a:tr h="2152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 b="1" dirty="0">
                          <a:solidFill>
                            <a:schemeClr val="tx1"/>
                          </a:solidFill>
                          <a:effectLst/>
                        </a:rPr>
                        <a:t>Tecnica delle Comunicazioni</a:t>
                      </a:r>
                      <a:endParaRPr lang="it-IT" sz="1400" b="1" i="1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 b="1" dirty="0">
                          <a:effectLst/>
                        </a:rPr>
                        <a:t>2</a:t>
                      </a:r>
                      <a:endParaRPr lang="it-IT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 b="1" dirty="0">
                          <a:effectLst/>
                        </a:rPr>
                        <a:t>2</a:t>
                      </a:r>
                      <a:endParaRPr lang="it-IT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 b="1" dirty="0">
                          <a:effectLst/>
                        </a:rPr>
                        <a:t>2</a:t>
                      </a:r>
                      <a:endParaRPr lang="it-IT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</a:tr>
              <a:tr h="2830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000" b="1" dirty="0" smtClean="0">
                          <a:effectLst/>
                        </a:rPr>
                        <a:t>Tot. ore</a:t>
                      </a:r>
                      <a:endParaRPr lang="it-IT" sz="2000" b="1" i="1" dirty="0">
                        <a:effectLst/>
                        <a:latin typeface="Times New Roman"/>
                      </a:endParaRPr>
                    </a:p>
                  </a:txBody>
                  <a:tcPr marL="44450" marR="44450" marT="0" marB="0"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000" b="1" dirty="0" smtClean="0">
                          <a:effectLst/>
                        </a:rPr>
                        <a:t>32 *</a:t>
                      </a:r>
                      <a:endParaRPr lang="it-IT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Rettangolo 2"/>
          <p:cNvSpPr/>
          <p:nvPr/>
        </p:nvSpPr>
        <p:spPr>
          <a:xfrm>
            <a:off x="975580" y="5933891"/>
            <a:ext cx="2840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b="1" dirty="0"/>
              <a:t>*</a:t>
            </a:r>
            <a:endParaRPr lang="it-IT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1259632" y="5964669"/>
            <a:ext cx="60526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 smtClean="0"/>
              <a:t>Il totale delle ore è comprensivo delle materie in compresenza.</a:t>
            </a:r>
            <a:endParaRPr lang="it-IT" sz="1600" dirty="0"/>
          </a:p>
        </p:txBody>
      </p:sp>
    </p:spTree>
    <p:extLst>
      <p:ext uri="{BB962C8B-B14F-4D97-AF65-F5344CB8AC3E}">
        <p14:creationId xmlns:p14="http://schemas.microsoft.com/office/powerpoint/2010/main" val="3088406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1192956" y="4293096"/>
            <a:ext cx="6732240" cy="14003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 </a:t>
            </a:r>
            <a:r>
              <a:rPr lang="it-IT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 diploma puoi: </a:t>
            </a:r>
            <a:endParaRPr lang="it-IT" sz="15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it-IT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it-IT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it-IT" sz="1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accedere a qualsiasi Università </a:t>
            </a:r>
            <a:endParaRPr lang="it-IT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it-IT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it-IT" sz="1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iscriverti a percorsi biennali per </a:t>
            </a:r>
            <a:r>
              <a:rPr lang="it-IT" sz="1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conseguire </a:t>
            </a:r>
            <a:r>
              <a:rPr lang="it-IT" sz="1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 diploma di tecnico </a:t>
            </a:r>
            <a:r>
              <a:rPr lang="it-IT" sz="1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superiore </a:t>
            </a:r>
            <a:r>
              <a:rPr lang="it-IT" sz="1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(ITS) </a:t>
            </a:r>
            <a:endParaRPr lang="it-IT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it-IT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it-IT" sz="1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accedere </a:t>
            </a:r>
            <a:r>
              <a:rPr lang="it-IT" sz="1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 mercato del lavoro in tutta Europa </a:t>
            </a:r>
            <a:endParaRPr lang="it-IT" sz="14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it-IT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it-IT" sz="1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Possibilità di intestazione diretta di licenza commerciale per il settore bar e ristorazione</a:t>
            </a:r>
            <a:endParaRPr lang="it-IT" sz="1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2970963" y="604719"/>
            <a:ext cx="285546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Perché </a:t>
            </a:r>
            <a:r>
              <a:rPr lang="it-IT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non  </a:t>
            </a:r>
            <a:r>
              <a:rPr lang="it-IT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iscriversi</a:t>
            </a:r>
            <a:r>
              <a:rPr lang="it-IT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endParaRPr lang="it-IT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1043608" y="1628800"/>
            <a:ext cx="7030937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dirty="0" smtClean="0"/>
              <a:t>E vero che siamo in un momento storico in cui il virus </a:t>
            </a:r>
            <a:r>
              <a:rPr lang="it-IT" dirty="0" err="1" smtClean="0"/>
              <a:t>Sars</a:t>
            </a:r>
            <a:r>
              <a:rPr lang="it-IT" dirty="0" smtClean="0"/>
              <a:t> Covid-19 ha messo a dura prova il sistema turistico e ristorativo; 				</a:t>
            </a:r>
            <a:r>
              <a:rPr lang="it-IT" sz="2000" b="1" dirty="0" smtClean="0"/>
              <a:t>Tranquilli!!!</a:t>
            </a:r>
          </a:p>
          <a:p>
            <a:pPr algn="just"/>
            <a:r>
              <a:rPr lang="it-IT" dirty="0" smtClean="0"/>
              <a:t>Arriveranno giorni migliori e voi avete davanti un percorso lungo 5 anni durante i quali vi specializzerete per portare in alto il turismo e l’enogastronomia italiana in tutto il mondo avendo la possibilità di essere protagonisti della ripresa del settore terziario del nostro Paese.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494823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spd="slow" advClick="0" advTm="2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theme/theme1.xml><?xml version="1.0" encoding="utf-8"?>
<a:theme xmlns:a="http://schemas.openxmlformats.org/drawingml/2006/main" name="Elica">
  <a:themeElements>
    <a:clrScheme name="Personalizzato 1">
      <a:dk1>
        <a:srgbClr val="5C7237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030A0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Elica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iacente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319</TotalTime>
  <Words>774</Words>
  <Application>Microsoft Office PowerPoint</Application>
  <PresentationFormat>Presentazione su schermo (4:3)</PresentationFormat>
  <Paragraphs>316</Paragraphs>
  <Slides>8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9" baseType="lpstr">
      <vt:lpstr>Elica</vt:lpstr>
      <vt:lpstr>Presentazione standard di PowerPoint</vt:lpstr>
      <vt:lpstr>BIENNIO COMUNE</vt:lpstr>
      <vt:lpstr>BIENNIO COMUNE</vt:lpstr>
      <vt:lpstr>   AL TERMINE DEL SECONDO ANNO POTRAI  SCEGLIERE</vt:lpstr>
      <vt:lpstr>E  ANCORA……….</vt:lpstr>
      <vt:lpstr>ARTICOLAZIONE SERVIZI DI SALA E VENDITA </vt:lpstr>
      <vt:lpstr>ARTICOLAZIONE ACCOGLIENZA TURISTICA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BIENNIO COMUNE</dc:title>
  <dc:creator>Tecnico</dc:creator>
  <cp:lastModifiedBy>Tecnico</cp:lastModifiedBy>
  <cp:revision>58</cp:revision>
  <dcterms:created xsi:type="dcterms:W3CDTF">2020-11-05T11:37:09Z</dcterms:created>
  <dcterms:modified xsi:type="dcterms:W3CDTF">2020-11-12T10:56:33Z</dcterms:modified>
</cp:coreProperties>
</file>