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0"/>
  </p:notesMasterIdLst>
  <p:sldIdLst>
    <p:sldId id="258" r:id="rId2"/>
    <p:sldId id="256" r:id="rId3"/>
    <p:sldId id="262" r:id="rId4"/>
    <p:sldId id="257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D56F5-C3CB-4A19-BAC2-C568D5FFCB3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D5677-ED76-4D36-BA9B-360D1550A9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98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D5677-ED76-4D36-BA9B-360D1550A91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22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0425FE-709E-40CA-817B-46E27C18B596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4E713E-6229-41C9-A35A-5AE281FA78E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45443"/>
            <a:ext cx="6518275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399" y="332656"/>
            <a:ext cx="71278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23528" y="2602780"/>
            <a:ext cx="476765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iscriversi?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Puoi diventare: </a:t>
            </a:r>
          </a:p>
          <a:p>
            <a:r>
              <a:rPr lang="it-IT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tecnico dei servizi per l’enogastronomia e l’ospitalità alberghiera</a:t>
            </a:r>
            <a:r>
              <a:rPr lang="it-IT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it-IT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Sarai in 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grado  </a:t>
            </a:r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di: </a:t>
            </a:r>
            <a:endParaRPr lang="it-IT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tecniche per la produzione (settore cucina e pasticceria), il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servizio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(sala) e la commercializzazione di prodotti enogastronomici;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esercitare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tecniche per i servizi di accoglienza e ospitalità alberghiera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normativa vigente in materia di igiene, sicurezza e qualità del settore specifico professionale;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utilizzare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tecniche di comunicazione, socializzazione e rispetto della persona in ambito professionale e sociale;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almeno due lingue straniere;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applicare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competenze digitali ed informatiche; </a:t>
            </a: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attivare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un’opportuna correlazione tra servizi di ospitalità-accoglienza </a:t>
            </a: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servizi eno-gastronomici valorizzando le tradizioni locali, nazionali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internazionali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220072" y="2602780"/>
            <a:ext cx="3600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</a:p>
          <a:p>
            <a:r>
              <a:rPr lang="it-IT" sz="1400" b="1" dirty="0" smtClean="0"/>
              <a:t>	COLLEGAMENTI </a:t>
            </a:r>
          </a:p>
          <a:p>
            <a:endParaRPr lang="it-IT" sz="1400" dirty="0"/>
          </a:p>
          <a:p>
            <a:r>
              <a:rPr lang="it-IT" sz="1400" b="1" dirty="0"/>
              <a:t>TRENO (FM3) Fermata Monte Mario </a:t>
            </a:r>
            <a:endParaRPr lang="it-IT" sz="1400" dirty="0"/>
          </a:p>
          <a:p>
            <a:r>
              <a:rPr lang="it-IT" sz="1400" b="1" dirty="0"/>
              <a:t>METRO A </a:t>
            </a:r>
            <a:r>
              <a:rPr lang="it-IT" sz="1400" dirty="0"/>
              <a:t>Fermata Valle Aurelia </a:t>
            </a:r>
          </a:p>
          <a:p>
            <a:r>
              <a:rPr lang="it-IT" sz="1400" b="1" dirty="0"/>
              <a:t>BUS</a:t>
            </a:r>
            <a:r>
              <a:rPr lang="it-IT" sz="1400" dirty="0"/>
              <a:t>: </a:t>
            </a:r>
            <a:r>
              <a:rPr lang="it-IT" sz="1400" dirty="0" err="1"/>
              <a:t>Staz</a:t>
            </a:r>
            <a:r>
              <a:rPr lang="it-IT" sz="1400" dirty="0"/>
              <a:t>. Monte Mario: 46, 49, 911, 912 </a:t>
            </a:r>
          </a:p>
          <a:p>
            <a:r>
              <a:rPr lang="it-IT" sz="1400" dirty="0"/>
              <a:t>Via C. Lombroso-Via </a:t>
            </a:r>
            <a:r>
              <a:rPr lang="it-IT" sz="1400" dirty="0" err="1"/>
              <a:t>C.Livi</a:t>
            </a:r>
            <a:r>
              <a:rPr lang="it-IT" sz="1400" dirty="0"/>
              <a:t>: 46, 49, 546 </a:t>
            </a:r>
          </a:p>
          <a:p>
            <a:r>
              <a:rPr lang="it-IT" sz="1400" dirty="0"/>
              <a:t>Via Trionfale: 907, 913, 991, 997, 998 </a:t>
            </a:r>
          </a:p>
          <a:p>
            <a:r>
              <a:rPr lang="it-IT" sz="1400" dirty="0"/>
              <a:t>Via Torrevecchia: 995, 997 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5652120" y="4695661"/>
            <a:ext cx="2547937" cy="2017713"/>
            <a:chOff x="3297238" y="2422525"/>
            <a:chExt cx="2547937" cy="2017713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7238" y="2422525"/>
              <a:ext cx="2547937" cy="2017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9" name="Gruppo 18"/>
            <p:cNvGrpSpPr/>
            <p:nvPr/>
          </p:nvGrpSpPr>
          <p:grpSpPr>
            <a:xfrm>
              <a:off x="3476625" y="3028950"/>
              <a:ext cx="1857375" cy="1352550"/>
              <a:chOff x="0" y="0"/>
              <a:chExt cx="1857375" cy="1352550"/>
            </a:xfrm>
          </p:grpSpPr>
          <p:cxnSp>
            <p:nvCxnSpPr>
              <p:cNvPr id="20" name="Connettore 1 19"/>
              <p:cNvCxnSpPr>
                <a:cxnSpLocks noChangeShapeType="1"/>
              </p:cNvCxnSpPr>
              <p:nvPr/>
            </p:nvCxnSpPr>
            <p:spPr bwMode="auto">
              <a:xfrm>
                <a:off x="247650" y="666750"/>
                <a:ext cx="342900" cy="3429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" name="Casella di testo 2"/>
              <p:cNvSpPr txBox="1">
                <a:spLocks noChangeArrowheads="1"/>
              </p:cNvSpPr>
              <p:nvPr/>
            </p:nvSpPr>
            <p:spPr bwMode="auto">
              <a:xfrm>
                <a:off x="0" y="895350"/>
                <a:ext cx="5715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it-IT" sz="10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Siamo qui</a:t>
                </a:r>
                <a:endParaRPr lang="it-IT" sz="1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Rettangolo 21"/>
              <p:cNvSpPr>
                <a:spLocks noChangeArrowheads="1"/>
              </p:cNvSpPr>
              <p:nvPr/>
            </p:nvSpPr>
            <p:spPr bwMode="auto">
              <a:xfrm>
                <a:off x="1400175" y="0"/>
                <a:ext cx="457200" cy="34290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it-IT"/>
              </a:p>
            </p:txBody>
          </p:sp>
          <p:cxnSp>
            <p:nvCxnSpPr>
              <p:cNvPr id="23" name="Connettore 1 22"/>
              <p:cNvCxnSpPr>
                <a:cxnSpLocks noChangeShapeType="1"/>
              </p:cNvCxnSpPr>
              <p:nvPr/>
            </p:nvCxnSpPr>
            <p:spPr bwMode="auto">
              <a:xfrm flipV="1">
                <a:off x="476250" y="781050"/>
                <a:ext cx="571500" cy="5715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Connettore 1 23"/>
              <p:cNvCxnSpPr>
                <a:cxnSpLocks noChangeShapeType="1"/>
              </p:cNvCxnSpPr>
              <p:nvPr/>
            </p:nvCxnSpPr>
            <p:spPr bwMode="auto">
              <a:xfrm>
                <a:off x="1047750" y="781050"/>
                <a:ext cx="457200" cy="3429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84238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99792" y="908720"/>
            <a:ext cx="3600400" cy="360040"/>
          </a:xfrm>
        </p:spPr>
        <p:txBody>
          <a:bodyPr>
            <a:no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  </a:t>
            </a:r>
            <a:r>
              <a:rPr lang="it-IT" sz="1800" b="1" dirty="0" smtClean="0">
                <a:solidFill>
                  <a:srgbClr val="FF0000"/>
                </a:solidFill>
              </a:rPr>
              <a:t>ATTIVITA</a:t>
            </a:r>
            <a:r>
              <a:rPr lang="it-IT" sz="1800" dirty="0" smtClean="0">
                <a:solidFill>
                  <a:srgbClr val="FF0000"/>
                </a:solidFill>
              </a:rPr>
              <a:t>’</a:t>
            </a:r>
            <a:r>
              <a:rPr lang="it-IT" sz="1800" b="1" dirty="0" smtClean="0"/>
              <a:t> </a:t>
            </a:r>
            <a:r>
              <a:rPr lang="it-IT" sz="1800" b="1" dirty="0" smtClean="0">
                <a:solidFill>
                  <a:srgbClr val="FF0000"/>
                </a:solidFill>
              </a:rPr>
              <a:t>ED</a:t>
            </a:r>
            <a:r>
              <a:rPr lang="it-IT" sz="1800" b="1" dirty="0" smtClean="0"/>
              <a:t> </a:t>
            </a:r>
            <a:r>
              <a:rPr lang="it-IT" sz="1800" b="1" dirty="0" smtClean="0">
                <a:solidFill>
                  <a:srgbClr val="FF0000"/>
                </a:solidFill>
              </a:rPr>
              <a:t>INSEGNAMENTI</a:t>
            </a:r>
            <a:endParaRPr lang="it-IT" sz="1800" b="1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0800000" flipV="1">
            <a:off x="2771800" y="260648"/>
            <a:ext cx="3960440" cy="648072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it-IT" sz="2800" b="1" dirty="0" smtClean="0"/>
              <a:t>BIENNIO COMUNE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02403"/>
              </p:ext>
            </p:extLst>
          </p:nvPr>
        </p:nvGraphicFramePr>
        <p:xfrm>
          <a:off x="1475657" y="1772816"/>
          <a:ext cx="5544616" cy="43446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96378"/>
                <a:gridCol w="1362338"/>
                <a:gridCol w="1385900"/>
              </a:tblGrid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DISCIPLINE GENERALI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CLASSI  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CLASSI  II</a:t>
                      </a:r>
                      <a:endParaRPr lang="it-IT" dirty="0"/>
                    </a:p>
                  </a:txBody>
                  <a:tcPr/>
                </a:tc>
              </a:tr>
              <a:tr h="40083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LINGUA E LETTERATURA ITALIANA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4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4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STORIA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GEOGRAFIA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I</a:t>
                      </a:r>
                      <a:r>
                        <a:rPr lang="it-IT" sz="1200" b="1" baseline="0" dirty="0" smtClean="0"/>
                        <a:t> LINGUA STRANIERA  INGLESE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3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3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DIRITTO ED ECONOMIA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MATEMATICA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4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4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SCIENZE MOTORIE  E  SPORTIVE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</a:tr>
              <a:tr h="48119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RELIGIONE CATTOLICA – ATTIVITA’ ALTERNATIVE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96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74261"/>
              </p:ext>
            </p:extLst>
          </p:nvPr>
        </p:nvGraphicFramePr>
        <p:xfrm>
          <a:off x="1475657" y="1772816"/>
          <a:ext cx="5544616" cy="45859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96378"/>
                <a:gridCol w="1362338"/>
                <a:gridCol w="1385900"/>
              </a:tblGrid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DISCIPLINE GENERALI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CLASSI  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CLASSI  II</a:t>
                      </a:r>
                      <a:endParaRPr lang="it-IT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/>
                </a:tc>
              </a:tr>
              <a:tr h="48119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II LINGUA STRENIERA (FRANCESE O TEDESCO)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SCIENZA DEGLI ALIMENTI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TIC (LAB. INFORMATICO)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</a:tr>
              <a:tr h="545358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SCIENZE INTEGRATE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/>
                </a:tc>
              </a:tr>
              <a:tr h="48119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LAB. SERV. ENOGASTRONOMIA (CUCINA)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6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6</a:t>
                      </a:r>
                      <a:endParaRPr lang="it-IT" sz="1400" b="1" dirty="0"/>
                    </a:p>
                  </a:txBody>
                  <a:tcPr/>
                </a:tc>
              </a:tr>
              <a:tr h="48119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LAB. SERV. ENOGASTRONOMIA (SALA)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6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6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LAB. SERV. ACCOGLIENZA TURIST.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3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4</a:t>
                      </a:r>
                      <a:endParaRPr lang="it-IT" sz="1400" b="1" dirty="0"/>
                    </a:p>
                  </a:txBody>
                  <a:tcPr/>
                </a:tc>
              </a:tr>
              <a:tr h="432825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solidFill>
                            <a:srgbClr val="0070C0"/>
                          </a:solidFill>
                        </a:rPr>
                        <a:t>TOTALE  ORE</a:t>
                      </a:r>
                      <a:endParaRPr lang="it-IT" sz="1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0070C0"/>
                          </a:solidFill>
                        </a:rPr>
                        <a:t>32 *</a:t>
                      </a:r>
                      <a:endParaRPr lang="it-IT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223904" y="188640"/>
            <a:ext cx="3672408" cy="674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/>
              <a:t>BIENNIO COMUNE</a:t>
            </a:r>
            <a:endParaRPr lang="it-IT" sz="2800" b="1" dirty="0"/>
          </a:p>
        </p:txBody>
      </p:sp>
      <p:sp>
        <p:nvSpPr>
          <p:cNvPr id="6" name="Rettangolo 5"/>
          <p:cNvSpPr/>
          <p:nvPr/>
        </p:nvSpPr>
        <p:spPr>
          <a:xfrm>
            <a:off x="2915816" y="956458"/>
            <a:ext cx="2980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DISCIPLINE PROFESSIONALI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96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984776" cy="529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   AL TERMINE DEL SECONDO ANNO POTRAI  SCEGLIERE</a:t>
            </a:r>
            <a:endParaRPr lang="it-IT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2638066"/>
              </p:ext>
            </p:extLst>
          </p:nvPr>
        </p:nvGraphicFramePr>
        <p:xfrm>
          <a:off x="1619672" y="1268760"/>
          <a:ext cx="5904657" cy="4205633"/>
        </p:xfrm>
        <a:graphic>
          <a:graphicData uri="http://schemas.openxmlformats.org/drawingml/2006/table">
            <a:tbl>
              <a:tblPr/>
              <a:tblGrid>
                <a:gridCol w="3994838"/>
                <a:gridCol w="636192"/>
                <a:gridCol w="636192"/>
                <a:gridCol w="637435"/>
              </a:tblGrid>
              <a:tr h="18689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OPZIONE CUCINA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DISCIPLINE GENERALI</a:t>
                      </a:r>
                      <a:r>
                        <a:rPr lang="it-IT" sz="10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CLASSI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 kern="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0" kern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0" kern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IV</a:t>
                      </a:r>
                      <a:endParaRPr lang="it-IT" sz="1400" b="0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0" kern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V</a:t>
                      </a:r>
                      <a:endParaRPr lang="it-IT" sz="1400" b="0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Lingua e Letteratura Italiana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Storia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I lingua straniera-inglese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Matematica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Scienze Motorie e Sportive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Insegn.Relig.Cattolica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-Attività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altern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33014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        DISCIPLINE </a:t>
                      </a:r>
                      <a:r>
                        <a:rPr lang="it-IT" sz="1400" b="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PROFESSIONALI  </a:t>
                      </a:r>
                      <a:endParaRPr lang="it-IT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1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II lingua straniera (francese o tedesco)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Scienza e cult. dell’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aliment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+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eno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Diritto 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Tecn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Amm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Strutt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Ricettiva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74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Labor</a:t>
                      </a:r>
                      <a:r>
                        <a:rPr lang="it-IT" sz="14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it-IT" sz="1400" b="1" i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Serv</a:t>
                      </a:r>
                      <a:r>
                        <a:rPr lang="it-IT" sz="14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it-IT" sz="1400" b="1" i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Enogastron</a:t>
                      </a:r>
                      <a:r>
                        <a:rPr lang="it-IT" sz="14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.-settore cucina</a:t>
                      </a:r>
                      <a:endParaRPr lang="it-IT" sz="1400" b="1" i="1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Labor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Serv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Enogastron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.-settore sala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258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i="0" dirty="0">
                          <a:effectLst/>
                          <a:latin typeface="Times New Roman"/>
                        </a:rPr>
                        <a:t>Tot. ore</a:t>
                      </a:r>
                      <a:endParaRPr lang="it-IT" sz="1800" b="1" i="1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Times New Roman"/>
                          <a:ea typeface="Times New Roman"/>
                        </a:rPr>
                        <a:t>32 *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0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5904656" cy="504056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it-IT" dirty="0" smtClean="0"/>
              <a:t>E  ANCORA……….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35687988"/>
              </p:ext>
            </p:extLst>
          </p:nvPr>
        </p:nvGraphicFramePr>
        <p:xfrm>
          <a:off x="1475656" y="1412778"/>
          <a:ext cx="5544617" cy="49170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7571"/>
                <a:gridCol w="399223"/>
                <a:gridCol w="531677"/>
                <a:gridCol w="1176146"/>
              </a:tblGrid>
              <a:tr h="23083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effectLst/>
                        </a:rPr>
                        <a:t>OPZIONE PRODOTTI DOLCIARI</a:t>
                      </a:r>
                      <a:endParaRPr lang="it-IT" sz="1600" b="1" dirty="0">
                        <a:solidFill>
                          <a:srgbClr val="FFC00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70C0"/>
                          </a:solidFill>
                          <a:effectLst/>
                        </a:rPr>
                        <a:t>DISCIPLINE GENERALI  </a:t>
                      </a:r>
                      <a:endParaRPr lang="it-IT" sz="1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70C0"/>
                          </a:solidFill>
                          <a:effectLst/>
                        </a:rPr>
                        <a:t>CLASSI</a:t>
                      </a:r>
                      <a:endParaRPr lang="it-IT" sz="1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kern="0" dirty="0">
                          <a:effectLst/>
                        </a:rPr>
                        <a:t> </a:t>
                      </a:r>
                      <a:endParaRPr lang="it-IT" sz="1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>
                          <a:solidFill>
                            <a:srgbClr val="0070C0"/>
                          </a:solidFill>
                          <a:effectLst/>
                        </a:rPr>
                        <a:t>III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70C0"/>
                          </a:solidFill>
                          <a:effectLst/>
                        </a:rPr>
                        <a:t>IV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70C0"/>
                          </a:solidFill>
                          <a:effectLst/>
                        </a:rPr>
                        <a:t>V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Lingua e Letteratura Italiana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Storia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I lingua straniera-inglese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Matematica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Scienze Motorie e Sportive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1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Insegn.Relig.Cattolica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-Attività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altern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0775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effectLst/>
                        </a:rPr>
                        <a:t>DISCIPLINE </a:t>
                      </a:r>
                      <a:r>
                        <a:rPr lang="it-IT" sz="1600" b="1" dirty="0" smtClean="0">
                          <a:solidFill>
                            <a:srgbClr val="FFC000"/>
                          </a:solidFill>
                          <a:effectLst/>
                        </a:rPr>
                        <a:t>PROFESSIONALI</a:t>
                      </a:r>
                      <a:endParaRPr lang="it-IT" sz="16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1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II lingua straniera (francese o tedesco)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1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Scien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e cult. dell’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aliment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+ Pasticceria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5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5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1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Diritto 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Tecn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Amm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Strutt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Ricettiva</a:t>
                      </a:r>
                      <a:endParaRPr lang="it-IT" sz="14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Laborat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Pasticceria</a:t>
                      </a:r>
                      <a:endParaRPr lang="it-IT" sz="1400" b="1" i="1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7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6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6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61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Tecn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organizz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gestione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effectLst/>
                        </a:rPr>
                        <a:t>proc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effectLst/>
                        </a:rPr>
                        <a:t>. produttivi</a:t>
                      </a:r>
                      <a:endParaRPr lang="it-IT" sz="1400" b="1" i="1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Tot. ore</a:t>
                      </a:r>
                      <a:endParaRPr lang="it-IT" sz="1800" b="1" i="1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32 *</a:t>
                      </a:r>
                      <a:endParaRPr lang="it-IT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32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277432" cy="54864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ARTICOLAZIONE SERVIZI DI SALA E VENDITA 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62619903"/>
              </p:ext>
            </p:extLst>
          </p:nvPr>
        </p:nvGraphicFramePr>
        <p:xfrm>
          <a:off x="1907704" y="1988840"/>
          <a:ext cx="5256582" cy="3617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380"/>
                <a:gridCol w="566365"/>
                <a:gridCol w="566365"/>
                <a:gridCol w="567472"/>
              </a:tblGrid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DISCIPLINE </a:t>
                      </a:r>
                      <a:r>
                        <a:rPr lang="it-IT" sz="1400" b="1" dirty="0">
                          <a:solidFill>
                            <a:srgbClr val="0070C0"/>
                          </a:solidFill>
                          <a:effectLst/>
                        </a:rPr>
                        <a:t>GENERALI </a:t>
                      </a:r>
                      <a:endParaRPr lang="it-IT" sz="1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70C0"/>
                          </a:solidFill>
                          <a:effectLst/>
                        </a:rPr>
                        <a:t>CLASSI</a:t>
                      </a:r>
                      <a:endParaRPr lang="it-IT" sz="1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kern="0">
                          <a:effectLst/>
                        </a:rPr>
                        <a:t> </a:t>
                      </a:r>
                      <a:endParaRPr lang="it-IT" sz="1000" b="1" kern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>
                          <a:solidFill>
                            <a:srgbClr val="0070C0"/>
                          </a:solidFill>
                          <a:effectLst/>
                        </a:rPr>
                        <a:t>III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70C0"/>
                          </a:solidFill>
                          <a:effectLst/>
                        </a:rPr>
                        <a:t>IV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70C0"/>
                          </a:solidFill>
                          <a:effectLst/>
                        </a:rPr>
                        <a:t>V</a:t>
                      </a:r>
                      <a:endParaRPr lang="it-IT" sz="1400" b="1" kern="0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Lingua e Letteratura Italiana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Storia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I lingua straniera-inglese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Matematica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Scienze Motorie e Sportive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effectLst/>
                        </a:rPr>
                        <a:t>Insegn.Relig.Cattolica</a:t>
                      </a:r>
                      <a:r>
                        <a:rPr lang="it-IT" sz="1400" b="1" dirty="0">
                          <a:effectLst/>
                        </a:rPr>
                        <a:t>-Attività </a:t>
                      </a:r>
                      <a:r>
                        <a:rPr lang="it-IT" sz="1400" b="1" dirty="0" err="1">
                          <a:effectLst/>
                        </a:rPr>
                        <a:t>altern</a:t>
                      </a:r>
                      <a:r>
                        <a:rPr lang="it-IT" sz="1400" b="1" dirty="0">
                          <a:effectLst/>
                        </a:rPr>
                        <a:t>.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2166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             DISCIPLINE PROFESSIONALI </a:t>
                      </a:r>
                      <a:endParaRPr lang="it-IT" sz="1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6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II lingua straniera (francese o tedesco)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Scienza e cult. dell’</a:t>
                      </a:r>
                      <a:r>
                        <a:rPr lang="it-IT" sz="1400" b="1" dirty="0" err="1">
                          <a:effectLst/>
                        </a:rPr>
                        <a:t>aliment</a:t>
                      </a:r>
                      <a:r>
                        <a:rPr lang="it-IT" sz="1400" b="1" dirty="0">
                          <a:effectLst/>
                        </a:rPr>
                        <a:t>. + sala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5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5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Diritto e </a:t>
                      </a:r>
                      <a:r>
                        <a:rPr lang="it-IT" sz="1400" b="1" dirty="0" err="1">
                          <a:effectLst/>
                        </a:rPr>
                        <a:t>Tecn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Amm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Strutt</a:t>
                      </a:r>
                      <a:r>
                        <a:rPr lang="it-IT" sz="1400" b="1" dirty="0">
                          <a:effectLst/>
                        </a:rPr>
                        <a:t>. Ricettiva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effectLst/>
                        </a:rPr>
                        <a:t>Labor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Serv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Enogastron</a:t>
                      </a:r>
                      <a:r>
                        <a:rPr lang="it-IT" sz="1400" b="1" dirty="0">
                          <a:effectLst/>
                        </a:rPr>
                        <a:t>.-settore sala</a:t>
                      </a:r>
                      <a:endParaRPr lang="it-IT" sz="1400" b="1" i="1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7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6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6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28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effectLst/>
                        </a:rPr>
                        <a:t>Labor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Serv</a:t>
                      </a:r>
                      <a:r>
                        <a:rPr lang="it-IT" sz="1400" b="1" dirty="0">
                          <a:effectLst/>
                        </a:rPr>
                        <a:t>. </a:t>
                      </a:r>
                      <a:r>
                        <a:rPr lang="it-IT" sz="1400" b="1" dirty="0" err="1">
                          <a:effectLst/>
                        </a:rPr>
                        <a:t>Enogastron</a:t>
                      </a:r>
                      <a:r>
                        <a:rPr lang="it-IT" sz="1400" b="1" dirty="0">
                          <a:effectLst/>
                        </a:rPr>
                        <a:t>.-settore cucina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5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Tot. ore</a:t>
                      </a:r>
                      <a:endParaRPr lang="it-IT" sz="2000" b="1" i="1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32*</a:t>
                      </a:r>
                      <a:endParaRPr lang="it-IT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6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6917392" cy="54864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it-IT" b="1" dirty="0" smtClean="0"/>
              <a:t>ARTICOLAZIONE ACCOGLIENZA TURISTICA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58640357"/>
              </p:ext>
            </p:extLst>
          </p:nvPr>
        </p:nvGraphicFramePr>
        <p:xfrm>
          <a:off x="1187624" y="1916833"/>
          <a:ext cx="6048670" cy="3685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273"/>
                <a:gridCol w="651708"/>
                <a:gridCol w="651708"/>
                <a:gridCol w="652981"/>
              </a:tblGrid>
              <a:tr h="315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</a:rPr>
                        <a:t>DISCIPLINE 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effectLst/>
                        </a:rPr>
                        <a:t>GENERALI</a:t>
                      </a:r>
                      <a:endParaRPr lang="it-IT" sz="16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effectLst/>
                        </a:rPr>
                        <a:t>CLASSI</a:t>
                      </a:r>
                      <a:endParaRPr lang="it-IT" sz="16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 kern="0" dirty="0">
                          <a:effectLst/>
                        </a:rPr>
                        <a:t> </a:t>
                      </a:r>
                      <a:endParaRPr lang="it-IT" sz="1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>
                          <a:solidFill>
                            <a:srgbClr val="002060"/>
                          </a:solidFill>
                          <a:effectLst/>
                        </a:rPr>
                        <a:t>III</a:t>
                      </a:r>
                      <a:endParaRPr lang="it-IT" sz="1400" b="1" kern="0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2060"/>
                          </a:solidFill>
                          <a:effectLst/>
                        </a:rPr>
                        <a:t>IV</a:t>
                      </a:r>
                      <a:endParaRPr lang="it-IT" sz="1400" b="1" kern="0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kern="0" dirty="0" smtClean="0">
                          <a:solidFill>
                            <a:srgbClr val="002060"/>
                          </a:solidFill>
                          <a:effectLst/>
                        </a:rPr>
                        <a:t>V</a:t>
                      </a:r>
                      <a:endParaRPr lang="it-IT" sz="1400" b="1" kern="0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Lingua e Letteratura Italiana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Storia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I lingua straniera-inglese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Matematica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Scienze Motorie e Sportive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effectLst/>
                        </a:rPr>
                        <a:t>Insegn.Relig.Cattolica</a:t>
                      </a:r>
                      <a:r>
                        <a:rPr lang="it-IT" sz="1400" b="1" dirty="0">
                          <a:effectLst/>
                        </a:rPr>
                        <a:t>-Attività </a:t>
                      </a:r>
                      <a:r>
                        <a:rPr lang="it-IT" sz="1400" b="1" dirty="0" err="1">
                          <a:effectLst/>
                        </a:rPr>
                        <a:t>altern</a:t>
                      </a:r>
                      <a:r>
                        <a:rPr lang="it-IT" sz="1400" b="1" dirty="0">
                          <a:effectLst/>
                        </a:rPr>
                        <a:t>.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26445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           DISCIPLINE PROFESSIONALI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7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II lingua straniera (francese o tedesco)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Scienza e cultura dell’alimentazione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Diritto e </a:t>
                      </a:r>
                      <a:r>
                        <a:rPr lang="it-IT" sz="1400" b="1" dirty="0" err="1">
                          <a:solidFill>
                            <a:schemeClr val="tx1"/>
                          </a:solidFill>
                          <a:effectLst/>
                        </a:rPr>
                        <a:t>Tecn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chemeClr val="tx1"/>
                          </a:solidFill>
                          <a:effectLst/>
                        </a:rPr>
                        <a:t>Amm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chemeClr val="tx1"/>
                          </a:solidFill>
                          <a:effectLst/>
                        </a:rPr>
                        <a:t>Strutt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. Ricettiva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chemeClr val="tx1"/>
                          </a:solidFill>
                          <a:effectLst/>
                        </a:rPr>
                        <a:t>Labor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it-IT" sz="1400" b="1" dirty="0" err="1">
                          <a:solidFill>
                            <a:schemeClr val="tx1"/>
                          </a:solidFill>
                          <a:effectLst/>
                        </a:rPr>
                        <a:t>Serv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. Accoglienza Turistica</a:t>
                      </a:r>
                      <a:endParaRPr lang="it-IT" sz="1400" b="1" i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7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6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6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Arte e Territorio</a:t>
                      </a:r>
                      <a:endParaRPr lang="it-IT" sz="1400" b="1" i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</a:t>
                      </a:r>
                      <a:endParaRPr lang="it-IT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15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</a:rPr>
                        <a:t>Tecnica delle Comunicazioni</a:t>
                      </a:r>
                      <a:endParaRPr lang="it-IT" sz="1400" b="1" i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3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Tot. ore</a:t>
                      </a:r>
                      <a:endParaRPr lang="it-IT" sz="2000" b="1" i="1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32 *</a:t>
                      </a:r>
                      <a:endParaRPr lang="it-IT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975580" y="5933891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*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59632" y="5964669"/>
            <a:ext cx="6052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Il totale delle ore è comprensivo delle materie in compresenza.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8840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92956" y="4293096"/>
            <a:ext cx="673224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diploma puoi: </a:t>
            </a:r>
            <a:endParaRPr lang="it-IT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accedere a qualsiasi Università 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iscriverti a percorsi biennali per </a:t>
            </a:r>
            <a:r>
              <a:rPr lang="it-IT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conseguire 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diploma di tecnico </a:t>
            </a:r>
            <a:r>
              <a:rPr lang="it-IT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superiore 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(ITS) 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accedere 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mercato del lavoro in tutta Europa </a:t>
            </a:r>
            <a:endParaRPr lang="it-IT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Possibilità di intestazione diretta di licenza commerciale per il settore bar e ristorazione</a:t>
            </a:r>
            <a:endParaRPr lang="it-IT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70963" y="604719"/>
            <a:ext cx="2855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iscriversi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1628800"/>
            <a:ext cx="703093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E vero che siamo in un momento storico in cui il virus </a:t>
            </a:r>
            <a:r>
              <a:rPr lang="it-IT" dirty="0" err="1" smtClean="0"/>
              <a:t>Sars</a:t>
            </a:r>
            <a:r>
              <a:rPr lang="it-IT" dirty="0" smtClean="0"/>
              <a:t> Covid-19 ha messo a dura prova il sistema turistico e ristorativo; 				</a:t>
            </a:r>
            <a:r>
              <a:rPr lang="it-IT" sz="2000" b="1" dirty="0" smtClean="0"/>
              <a:t>Tranquilli!!!</a:t>
            </a:r>
          </a:p>
          <a:p>
            <a:pPr algn="just"/>
            <a:r>
              <a:rPr lang="it-IT" dirty="0" smtClean="0"/>
              <a:t>Arriveranno giorni migliori e voi avete davanti un percorso lungo 5 anni durante i quali vi specializzerete per portare in alto il turismo e l’enogastronomia italiana in tutto il mondo avendo la possibilità di essere protagonisti della ripresa del settore terziario del nostro Paese.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482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Elica">
  <a:themeElements>
    <a:clrScheme name="Personalizzato 1">
      <a:dk1>
        <a:srgbClr val="5C7237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030A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319</TotalTime>
  <Words>774</Words>
  <Application>Microsoft Office PowerPoint</Application>
  <PresentationFormat>Presentazione su schermo (4:3)</PresentationFormat>
  <Paragraphs>316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Elica</vt:lpstr>
      <vt:lpstr>Presentazione standard di PowerPoint</vt:lpstr>
      <vt:lpstr>BIENNIO COMUNE</vt:lpstr>
      <vt:lpstr>BIENNIO COMUNE</vt:lpstr>
      <vt:lpstr>   AL TERMINE DEL SECONDO ANNO POTRAI  SCEGLIERE</vt:lpstr>
      <vt:lpstr>E  ANCORA……….</vt:lpstr>
      <vt:lpstr>ARTICOLAZIONE SERVIZI DI SALA E VENDITA </vt:lpstr>
      <vt:lpstr>ARTICOLAZIONE ACCOGLIENZA TURISTICA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BIENNIO COMUNE</dc:title>
  <dc:creator>Tecnico</dc:creator>
  <cp:lastModifiedBy>Tecnico</cp:lastModifiedBy>
  <cp:revision>58</cp:revision>
  <dcterms:created xsi:type="dcterms:W3CDTF">2020-11-05T11:37:09Z</dcterms:created>
  <dcterms:modified xsi:type="dcterms:W3CDTF">2020-11-12T10:56:33Z</dcterms:modified>
</cp:coreProperties>
</file>